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99" r:id="rId5"/>
    <p:sldId id="302" r:id="rId6"/>
    <p:sldId id="303" r:id="rId7"/>
    <p:sldId id="259" r:id="rId8"/>
    <p:sldId id="260" r:id="rId9"/>
    <p:sldId id="261" r:id="rId10"/>
    <p:sldId id="262" r:id="rId11"/>
    <p:sldId id="263" r:id="rId12"/>
    <p:sldId id="265" r:id="rId13"/>
    <p:sldId id="264" r:id="rId14"/>
    <p:sldId id="267" r:id="rId15"/>
    <p:sldId id="269" r:id="rId16"/>
    <p:sldId id="278" r:id="rId17"/>
    <p:sldId id="281" r:id="rId18"/>
    <p:sldId id="279" r:id="rId19"/>
    <p:sldId id="280"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301" r:id="rId35"/>
    <p:sldId id="296" r:id="rId36"/>
    <p:sldId id="300" r:id="rId37"/>
    <p:sldId id="298" r:id="rId38"/>
    <p:sldId id="297" r:id="rId39"/>
    <p:sldId id="306" r:id="rId40"/>
    <p:sldId id="308" r:id="rId41"/>
    <p:sldId id="307" r:id="rId42"/>
    <p:sldId id="309" r:id="rId43"/>
    <p:sldId id="31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0" autoAdjust="0"/>
    <p:restoredTop sz="85049" autoAdjust="0"/>
  </p:normalViewPr>
  <p:slideViewPr>
    <p:cSldViewPr snapToGrid="0">
      <p:cViewPr varScale="1">
        <p:scale>
          <a:sx n="73" d="100"/>
          <a:sy n="73" d="100"/>
        </p:scale>
        <p:origin x="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1413D7-8F3C-40CF-BDDA-BBC87430F47D}" type="datetimeFigureOut">
              <a:rPr lang="en-IN" smtClean="0"/>
              <a:t>15-09-2025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C96A4E-03C6-409A-AF8B-96DBBD18EE54}" type="slidenum">
              <a:rPr lang="en-IN" smtClean="0"/>
              <a:t>‹#›</a:t>
            </a:fld>
            <a:endParaRPr lang="en-IN"/>
          </a:p>
        </p:txBody>
      </p:sp>
    </p:spTree>
    <p:extLst>
      <p:ext uri="{BB962C8B-B14F-4D97-AF65-F5344CB8AC3E}">
        <p14:creationId xmlns:p14="http://schemas.microsoft.com/office/powerpoint/2010/main" val="373928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C96A4E-03C6-409A-AF8B-96DBBD18EE54}" type="slidenum">
              <a:rPr lang="en-IN" smtClean="0"/>
              <a:t>1</a:t>
            </a:fld>
            <a:endParaRPr lang="en-IN"/>
          </a:p>
        </p:txBody>
      </p:sp>
    </p:spTree>
    <p:extLst>
      <p:ext uri="{BB962C8B-B14F-4D97-AF65-F5344CB8AC3E}">
        <p14:creationId xmlns:p14="http://schemas.microsoft.com/office/powerpoint/2010/main" val="251707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C96A4E-03C6-409A-AF8B-96DBBD18EE54}" type="slidenum">
              <a:rPr lang="en-IN" smtClean="0"/>
              <a:t>11</a:t>
            </a:fld>
            <a:endParaRPr lang="en-IN"/>
          </a:p>
        </p:txBody>
      </p:sp>
    </p:spTree>
    <p:extLst>
      <p:ext uri="{BB962C8B-B14F-4D97-AF65-F5344CB8AC3E}">
        <p14:creationId xmlns:p14="http://schemas.microsoft.com/office/powerpoint/2010/main" val="332877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C96A4E-03C6-409A-AF8B-96DBBD18EE54}" type="slidenum">
              <a:rPr lang="en-IN" smtClean="0"/>
              <a:t>30</a:t>
            </a:fld>
            <a:endParaRPr lang="en-IN"/>
          </a:p>
        </p:txBody>
      </p:sp>
    </p:spTree>
    <p:extLst>
      <p:ext uri="{BB962C8B-B14F-4D97-AF65-F5344CB8AC3E}">
        <p14:creationId xmlns:p14="http://schemas.microsoft.com/office/powerpoint/2010/main" val="178691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C96A4E-03C6-409A-AF8B-96DBBD18EE54}" type="slidenum">
              <a:rPr lang="en-IN" smtClean="0"/>
              <a:t>37</a:t>
            </a:fld>
            <a:endParaRPr lang="en-IN"/>
          </a:p>
        </p:txBody>
      </p:sp>
    </p:spTree>
    <p:extLst>
      <p:ext uri="{BB962C8B-B14F-4D97-AF65-F5344CB8AC3E}">
        <p14:creationId xmlns:p14="http://schemas.microsoft.com/office/powerpoint/2010/main" val="3560055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C96A4E-03C6-409A-AF8B-96DBBD18EE54}" type="slidenum">
              <a:rPr lang="en-IN" smtClean="0"/>
              <a:t>40</a:t>
            </a:fld>
            <a:endParaRPr lang="en-IN"/>
          </a:p>
        </p:txBody>
      </p:sp>
    </p:spTree>
    <p:extLst>
      <p:ext uri="{BB962C8B-B14F-4D97-AF65-F5344CB8AC3E}">
        <p14:creationId xmlns:p14="http://schemas.microsoft.com/office/powerpoint/2010/main" val="237647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D583-C237-F2CD-7EFE-C718512AAC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D5AFF3-26CC-AA7B-A369-2EDD94010B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61C2757-0F70-3049-8FEE-5BEE32DD1EAD}"/>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5" name="Footer Placeholder 4">
            <a:extLst>
              <a:ext uri="{FF2B5EF4-FFF2-40B4-BE49-F238E27FC236}">
                <a16:creationId xmlns:a16="http://schemas.microsoft.com/office/drawing/2014/main" id="{9D2E60ED-F542-1920-81B6-F4835AE5CB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06D165-107E-55CE-FD76-A7C6DC89876B}"/>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368695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C71E-B88B-446D-3D42-66179B256B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8F8B70-88AE-F5BA-C1E5-C8CA5867D8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A42F58-F6FA-33AE-EC5C-D17C74CBE91F}"/>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5" name="Footer Placeholder 4">
            <a:extLst>
              <a:ext uri="{FF2B5EF4-FFF2-40B4-BE49-F238E27FC236}">
                <a16:creationId xmlns:a16="http://schemas.microsoft.com/office/drawing/2014/main" id="{B11AB5E3-FD5B-D429-F03D-DD22821396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B998C2-7105-D683-4B2E-34D57BB59E18}"/>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248984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0A3B79-215B-62FE-6F3D-E4F782F164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525455-E69E-69A2-89DD-9A5A44CAC4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B8DC39-693C-D825-3022-87478434002E}"/>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5" name="Footer Placeholder 4">
            <a:extLst>
              <a:ext uri="{FF2B5EF4-FFF2-40B4-BE49-F238E27FC236}">
                <a16:creationId xmlns:a16="http://schemas.microsoft.com/office/drawing/2014/main" id="{778876E4-5701-8E19-D4CB-2CA0F0F01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B1A40-CD93-B9FB-B534-ED63616773C6}"/>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3546711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4211-182E-A113-6C7B-6DA0CF0A04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33BBBD-4E10-9B69-4FE4-289AF73948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11D7ED-E054-AC4D-D4EE-BC2430B663E5}"/>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5" name="Footer Placeholder 4">
            <a:extLst>
              <a:ext uri="{FF2B5EF4-FFF2-40B4-BE49-F238E27FC236}">
                <a16:creationId xmlns:a16="http://schemas.microsoft.com/office/drawing/2014/main" id="{DEF37097-5474-2D8B-BC2A-6A25508045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C3DB6F-95AE-4436-5833-B45456C5F7EA}"/>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307250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3D20-B185-7609-D65E-6F213DCBDF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C7EB0B-90D8-C301-02C1-77E7F2AC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9E1546-30DE-1381-16EA-A8261D494858}"/>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5" name="Footer Placeholder 4">
            <a:extLst>
              <a:ext uri="{FF2B5EF4-FFF2-40B4-BE49-F238E27FC236}">
                <a16:creationId xmlns:a16="http://schemas.microsoft.com/office/drawing/2014/main" id="{FECC0FA5-0AF7-066B-560A-CF087AA58E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E474A0-AC46-549A-AD81-E4CC33A41772}"/>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18152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7AA0-D971-5F47-3782-91D6BD811A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562F62-6817-E38F-BB25-B99B9A9355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49A4FC-5F7C-95E4-D408-DCB93D018F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F35CB0-10BC-51C3-E74A-532320A39529}"/>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6" name="Footer Placeholder 5">
            <a:extLst>
              <a:ext uri="{FF2B5EF4-FFF2-40B4-BE49-F238E27FC236}">
                <a16:creationId xmlns:a16="http://schemas.microsoft.com/office/drawing/2014/main" id="{A461F718-B3A1-FE4D-BDB7-4CFB7EC49C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F09151-08C3-E613-B83B-1892EF76DECC}"/>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399166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B9F8-A742-6089-89E1-BF90D4F946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758116-79AD-3365-A498-F5B67DED84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1C7C8B-68C7-3E6E-B7C1-898B5D309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394B4D-2576-BE60-9E09-1815E5E780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C1FBDB-BD98-5735-A31D-60011D3D0C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EB63C0-0FF3-4025-68C7-65C5EFF20775}"/>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8" name="Footer Placeholder 7">
            <a:extLst>
              <a:ext uri="{FF2B5EF4-FFF2-40B4-BE49-F238E27FC236}">
                <a16:creationId xmlns:a16="http://schemas.microsoft.com/office/drawing/2014/main" id="{0CB23785-3602-FE4C-4F00-B6AABCB8AE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74DDD1-7099-026F-CD6D-31F99C66242A}"/>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1504543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9623A-EE33-5B90-72B3-4ECDA915C0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363FBEC-473D-1757-6241-1C93D436C9FD}"/>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4" name="Footer Placeholder 3">
            <a:extLst>
              <a:ext uri="{FF2B5EF4-FFF2-40B4-BE49-F238E27FC236}">
                <a16:creationId xmlns:a16="http://schemas.microsoft.com/office/drawing/2014/main" id="{F5EEECE3-C265-C76D-AECD-04E8781443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1DFC6AE-7B02-E756-E70F-7AB6E7528A39}"/>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133499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3721A-8978-3A21-D7F1-0D8E1E0BFAA8}"/>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3" name="Footer Placeholder 2">
            <a:extLst>
              <a:ext uri="{FF2B5EF4-FFF2-40B4-BE49-F238E27FC236}">
                <a16:creationId xmlns:a16="http://schemas.microsoft.com/office/drawing/2014/main" id="{86007C11-7091-9C48-B242-C24E85FBDC4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098388-2BE3-346E-FEC7-8BB5C593BAC2}"/>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407584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3477-4D2D-4E0E-B7CF-EC3E112F05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E8B7C0-F092-72E7-75D6-DA109A9067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3ECC6E-68FA-0F39-47A6-D1C4ACF59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E52ED0-A31A-D4CF-53A1-82C63D954856}"/>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6" name="Footer Placeholder 5">
            <a:extLst>
              <a:ext uri="{FF2B5EF4-FFF2-40B4-BE49-F238E27FC236}">
                <a16:creationId xmlns:a16="http://schemas.microsoft.com/office/drawing/2014/main" id="{7C2458C3-74F5-76A8-6C39-E4F47484F4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CA2DBC-750E-C3FD-7E8F-4A398D4B6935}"/>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300165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79E0-7522-25B4-2797-BE78C3C67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47855A-1E18-C121-F25B-5285F263E9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398D80-0BC5-1CD6-5188-324F29E63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72696-922C-57D0-6881-94B5A4A106FB}"/>
              </a:ext>
            </a:extLst>
          </p:cNvPr>
          <p:cNvSpPr>
            <a:spLocks noGrp="1"/>
          </p:cNvSpPr>
          <p:nvPr>
            <p:ph type="dt" sz="half" idx="10"/>
          </p:nvPr>
        </p:nvSpPr>
        <p:spPr/>
        <p:txBody>
          <a:bodyPr/>
          <a:lstStyle/>
          <a:p>
            <a:fld id="{F000C95A-EFD1-47C6-9C67-FADC9C90876F}" type="datetimeFigureOut">
              <a:rPr lang="en-IN" smtClean="0"/>
              <a:t>15-09-2025</a:t>
            </a:fld>
            <a:endParaRPr lang="en-IN"/>
          </a:p>
        </p:txBody>
      </p:sp>
      <p:sp>
        <p:nvSpPr>
          <p:cNvPr id="6" name="Footer Placeholder 5">
            <a:extLst>
              <a:ext uri="{FF2B5EF4-FFF2-40B4-BE49-F238E27FC236}">
                <a16:creationId xmlns:a16="http://schemas.microsoft.com/office/drawing/2014/main" id="{83F79BDE-781A-8CA7-130B-984D37685F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71C2DA-568E-35E4-6653-33593C7BECE9}"/>
              </a:ext>
            </a:extLst>
          </p:cNvPr>
          <p:cNvSpPr>
            <a:spLocks noGrp="1"/>
          </p:cNvSpPr>
          <p:nvPr>
            <p:ph type="sldNum" sz="quarter" idx="12"/>
          </p:nvPr>
        </p:nvSpPr>
        <p:spPr/>
        <p:txBody>
          <a:bodyPr/>
          <a:lstStyle/>
          <a:p>
            <a:fld id="{7F9E92CC-C5EB-47C2-8721-8CCC686869FC}" type="slidenum">
              <a:rPr lang="en-IN" smtClean="0"/>
              <a:t>‹#›</a:t>
            </a:fld>
            <a:endParaRPr lang="en-IN"/>
          </a:p>
        </p:txBody>
      </p:sp>
    </p:spTree>
    <p:extLst>
      <p:ext uri="{BB962C8B-B14F-4D97-AF65-F5344CB8AC3E}">
        <p14:creationId xmlns:p14="http://schemas.microsoft.com/office/powerpoint/2010/main" val="191132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F8333-AC0E-ABAA-6012-B89801F3E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B85E7D-CFC3-D318-07EE-07C625344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0441C6-A6DF-9F43-41E9-D95FABF355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00C95A-EFD1-47C6-9C67-FADC9C90876F}" type="datetimeFigureOut">
              <a:rPr lang="en-IN" smtClean="0"/>
              <a:t>15-09-2025</a:t>
            </a:fld>
            <a:endParaRPr lang="en-IN"/>
          </a:p>
        </p:txBody>
      </p:sp>
      <p:sp>
        <p:nvSpPr>
          <p:cNvPr id="5" name="Footer Placeholder 4">
            <a:extLst>
              <a:ext uri="{FF2B5EF4-FFF2-40B4-BE49-F238E27FC236}">
                <a16:creationId xmlns:a16="http://schemas.microsoft.com/office/drawing/2014/main" id="{D0D07E62-434E-E66A-E6B7-D3C7BF5D8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34EAEDD-C3CC-AF18-9419-6DD05D430C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E92CC-C5EB-47C2-8721-8CCC686869FC}" type="slidenum">
              <a:rPr lang="en-IN" smtClean="0"/>
              <a:t>‹#›</a:t>
            </a:fld>
            <a:endParaRPr lang="en-IN"/>
          </a:p>
        </p:txBody>
      </p:sp>
    </p:spTree>
    <p:extLst>
      <p:ext uri="{BB962C8B-B14F-4D97-AF65-F5344CB8AC3E}">
        <p14:creationId xmlns:p14="http://schemas.microsoft.com/office/powerpoint/2010/main" val="262116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edicalnewstoday.com/articles/313295" TargetMode="External"/><Relationship Id="rId2" Type="http://schemas.openxmlformats.org/officeDocument/2006/relationships/hyperlink" Target="https://www.simplypsychology.org/multi-stor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implypsychology.org/levelsofprocessing.html" TargetMode="External"/><Relationship Id="rId2" Type="http://schemas.openxmlformats.org/officeDocument/2006/relationships/hyperlink" Target="https://www.simplypsychology.org/multi-store.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simplypsychology.org/implicit-versus-explicit-memory.html" TargetMode="External"/><Relationship Id="rId2" Type="http://schemas.openxmlformats.org/officeDocument/2006/relationships/hyperlink" Target="https://www.simplypsychology.org/procedural-memory.html" TargetMode="External"/><Relationship Id="rId1" Type="http://schemas.openxmlformats.org/officeDocument/2006/relationships/slideLayout" Target="../slideLayouts/slideLayout2.xml"/><Relationship Id="rId5" Type="http://schemas.openxmlformats.org/officeDocument/2006/relationships/hyperlink" Target="https://www.simplypsychology.org/semantic-memory.html" TargetMode="External"/><Relationship Id="rId4" Type="http://schemas.openxmlformats.org/officeDocument/2006/relationships/hyperlink" Target="https://www.simplypsychology.org/automatic-processing.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google.com/search?rlz=1C1GCEU_enIN1121IN1121&amp;cs=0&amp;sca_esv=c1cc0a7ef5f5f2b5&amp;q=limbic+system&amp;sa=X&amp;ved=2ahUKEwiH3O7R07aPAxXLyDgGHR8QBikQxccNegQIBRAB&amp;mstk=AUtExfDghlDspAYYQB8K3VyT82Z4WpUJbGN2jov39oycsRAliXTVOGVPUto-Iyi3xXglS3rZB3gaGm6pDfwJT47nfltGFXUJ_1bwgWDOCNn0gfQNbI5AAccPwKcPUbUJE9dY9G0&amp;csui=3"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33F4-E725-6345-8B89-C350B43AB56D}"/>
              </a:ext>
            </a:extLst>
          </p:cNvPr>
          <p:cNvSpPr>
            <a:spLocks noGrp="1"/>
          </p:cNvSpPr>
          <p:nvPr>
            <p:ph type="ctrTitle"/>
          </p:nvPr>
        </p:nvSpPr>
        <p:spPr>
          <a:xfrm>
            <a:off x="1524000" y="1122363"/>
            <a:ext cx="9144000" cy="159682"/>
          </a:xfrm>
        </p:spPr>
        <p:txBody>
          <a:bodyPr>
            <a:normAutofit fontScale="90000"/>
          </a:bodyPr>
          <a:lstStyle/>
          <a:p>
            <a:endParaRPr lang="en-IN" dirty="0"/>
          </a:p>
        </p:txBody>
      </p:sp>
      <p:pic>
        <p:nvPicPr>
          <p:cNvPr id="4" name="Picture 3">
            <a:extLst>
              <a:ext uri="{FF2B5EF4-FFF2-40B4-BE49-F238E27FC236}">
                <a16:creationId xmlns:a16="http://schemas.microsoft.com/office/drawing/2014/main" id="{8DDD694F-ADA3-CFE5-ADF5-085801FB8248}"/>
              </a:ext>
            </a:extLst>
          </p:cNvPr>
          <p:cNvPicPr>
            <a:picLocks noChangeAspect="1"/>
          </p:cNvPicPr>
          <p:nvPr/>
        </p:nvPicPr>
        <p:blipFill>
          <a:blip r:embed="rId3"/>
          <a:stretch>
            <a:fillRect/>
          </a:stretch>
        </p:blipFill>
        <p:spPr>
          <a:xfrm>
            <a:off x="669304" y="169683"/>
            <a:ext cx="10501460" cy="6542202"/>
          </a:xfrm>
          <a:prstGeom prst="rect">
            <a:avLst/>
          </a:prstGeom>
        </p:spPr>
      </p:pic>
      <p:sp>
        <p:nvSpPr>
          <p:cNvPr id="3" name="Subtitle 2">
            <a:extLst>
              <a:ext uri="{FF2B5EF4-FFF2-40B4-BE49-F238E27FC236}">
                <a16:creationId xmlns:a16="http://schemas.microsoft.com/office/drawing/2014/main" id="{F1EB0773-3023-EFEB-EA8D-EC46EC715F1A}"/>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94337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F5641-4271-D90B-8B8A-3F670D873D6E}"/>
              </a:ext>
            </a:extLst>
          </p:cNvPr>
          <p:cNvSpPr>
            <a:spLocks noGrp="1"/>
          </p:cNvSpPr>
          <p:nvPr>
            <p:ph type="title"/>
          </p:nvPr>
        </p:nvSpPr>
        <p:spPr>
          <a:xfrm>
            <a:off x="838200" y="365126"/>
            <a:ext cx="10515600" cy="23799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032B218-B4D4-197C-E6E6-BFB13338B230}"/>
              </a:ext>
            </a:extLst>
          </p:cNvPr>
          <p:cNvSpPr>
            <a:spLocks noGrp="1"/>
          </p:cNvSpPr>
          <p:nvPr>
            <p:ph idx="1"/>
          </p:nvPr>
        </p:nvSpPr>
        <p:spPr>
          <a:xfrm>
            <a:off x="418289" y="486384"/>
            <a:ext cx="10935511" cy="5690580"/>
          </a:xfrm>
        </p:spPr>
        <p:txBody>
          <a:bodyPr/>
          <a:lstStyle/>
          <a:p>
            <a:r>
              <a:rPr lang="en-US" sz="2400" b="1" i="0" dirty="0">
                <a:solidFill>
                  <a:srgbClr val="333333"/>
                </a:solidFill>
                <a:effectLst/>
                <a:latin typeface="Times New Roman" panose="02020603050405020304" pitchFamily="18" charset="0"/>
                <a:cs typeface="Times New Roman" panose="02020603050405020304" pitchFamily="18" charset="0"/>
              </a:rPr>
              <a:t>Retrieval</a:t>
            </a:r>
            <a:r>
              <a:rPr lang="en-US" sz="2400" dirty="0">
                <a:solidFill>
                  <a:srgbClr val="333333"/>
                </a:solidFill>
                <a:latin typeface="Times New Roman" panose="02020603050405020304" pitchFamily="18" charset="0"/>
                <a:cs typeface="Times New Roman" panose="02020603050405020304" pitchFamily="18" charset="0"/>
              </a:rPr>
              <a:t>- </a:t>
            </a:r>
            <a:r>
              <a:rPr lang="en-US" sz="2400" b="0" i="0" dirty="0">
                <a:solidFill>
                  <a:srgbClr val="333333"/>
                </a:solidFill>
                <a:effectLst/>
                <a:latin typeface="Times New Roman" panose="02020603050405020304" pitchFamily="18" charset="0"/>
                <a:cs typeface="Times New Roman" panose="02020603050405020304" pitchFamily="18" charset="0"/>
              </a:rPr>
              <a:t> retrieval is the process through which individuals access stored information.</a:t>
            </a:r>
          </a:p>
          <a:p>
            <a:r>
              <a:rPr lang="en-US" sz="2400" b="0" i="0" dirty="0">
                <a:solidFill>
                  <a:srgbClr val="000000"/>
                </a:solidFill>
                <a:effectLst/>
                <a:latin typeface="Times New Roman" panose="02020603050405020304" pitchFamily="18" charset="0"/>
                <a:cs typeface="Times New Roman" panose="02020603050405020304" pitchFamily="18" charset="0"/>
              </a:rPr>
              <a:t>This refers to getting information out of storage</a:t>
            </a:r>
            <a:r>
              <a:rPr lang="en-US" b="0" i="0" dirty="0">
                <a:solidFill>
                  <a:srgbClr val="000000"/>
                </a:solidFill>
                <a:effectLst/>
                <a:latin typeface="Georgia" panose="02040502050405020303" pitchFamily="18" charset="0"/>
              </a:rPr>
              <a:t>.  </a:t>
            </a:r>
            <a:endParaRPr lang="en-IN" dirty="0"/>
          </a:p>
        </p:txBody>
      </p:sp>
      <p:pic>
        <p:nvPicPr>
          <p:cNvPr id="4" name="Picture 3">
            <a:extLst>
              <a:ext uri="{FF2B5EF4-FFF2-40B4-BE49-F238E27FC236}">
                <a16:creationId xmlns:a16="http://schemas.microsoft.com/office/drawing/2014/main" id="{178B391D-22C8-A26B-F346-D55AC4C44D39}"/>
              </a:ext>
            </a:extLst>
          </p:cNvPr>
          <p:cNvPicPr>
            <a:picLocks noChangeAspect="1"/>
          </p:cNvPicPr>
          <p:nvPr/>
        </p:nvPicPr>
        <p:blipFill>
          <a:blip r:embed="rId2"/>
          <a:stretch>
            <a:fillRect/>
          </a:stretch>
        </p:blipFill>
        <p:spPr>
          <a:xfrm>
            <a:off x="838201" y="2328421"/>
            <a:ext cx="10124872" cy="4397916"/>
          </a:xfrm>
          <a:prstGeom prst="rect">
            <a:avLst/>
          </a:prstGeom>
        </p:spPr>
      </p:pic>
    </p:spTree>
    <p:extLst>
      <p:ext uri="{BB962C8B-B14F-4D97-AF65-F5344CB8AC3E}">
        <p14:creationId xmlns:p14="http://schemas.microsoft.com/office/powerpoint/2010/main" val="1607941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26F9-950F-0C11-3EC1-35B5D09C16E6}"/>
              </a:ext>
            </a:extLst>
          </p:cNvPr>
          <p:cNvSpPr>
            <a:spLocks noGrp="1"/>
          </p:cNvSpPr>
          <p:nvPr>
            <p:ph type="title"/>
          </p:nvPr>
        </p:nvSpPr>
        <p:spPr>
          <a:xfrm>
            <a:off x="838200" y="365126"/>
            <a:ext cx="10515600" cy="811922"/>
          </a:xfrm>
        </p:spPr>
        <p:txBody>
          <a:bodyPr/>
          <a:lstStyle/>
          <a:p>
            <a:r>
              <a:rPr lang="en-IN" dirty="0"/>
              <a:t>Stages  of memory</a:t>
            </a:r>
          </a:p>
        </p:txBody>
      </p:sp>
      <p:sp>
        <p:nvSpPr>
          <p:cNvPr id="3" name="Content Placeholder 2">
            <a:extLst>
              <a:ext uri="{FF2B5EF4-FFF2-40B4-BE49-F238E27FC236}">
                <a16:creationId xmlns:a16="http://schemas.microsoft.com/office/drawing/2014/main" id="{C7E1507E-5AF1-1009-1CA8-D8A5BFC1D3A7}"/>
              </a:ext>
            </a:extLst>
          </p:cNvPr>
          <p:cNvSpPr>
            <a:spLocks noGrp="1"/>
          </p:cNvSpPr>
          <p:nvPr>
            <p:ph idx="1"/>
          </p:nvPr>
        </p:nvSpPr>
        <p:spPr>
          <a:xfrm>
            <a:off x="838200" y="1391055"/>
            <a:ext cx="10515600" cy="4785908"/>
          </a:xfrm>
        </p:spPr>
        <p:txBody>
          <a:bodyPr>
            <a:normAutofit fontScale="77500" lnSpcReduction="20000"/>
          </a:bodyPr>
          <a:lstStyle/>
          <a:p>
            <a:pPr>
              <a:lnSpc>
                <a:spcPct val="200000"/>
              </a:lnSpc>
            </a:pPr>
            <a:r>
              <a:rPr lang="en-US" b="0" i="0" dirty="0">
                <a:solidFill>
                  <a:srgbClr val="000000"/>
                </a:solidFill>
                <a:effectLst/>
                <a:latin typeface="Tahoma" panose="020B0604030504040204" pitchFamily="34" charset="0"/>
              </a:rPr>
              <a:t> </a:t>
            </a:r>
            <a:r>
              <a:rPr lang="en-US" b="0" i="0" dirty="0">
                <a:solidFill>
                  <a:srgbClr val="000000"/>
                </a:solidFill>
                <a:effectLst/>
                <a:latin typeface="Times New Roman" panose="02020603050405020304" pitchFamily="18" charset="0"/>
                <a:cs typeface="Times New Roman" panose="02020603050405020304" pitchFamily="18" charset="0"/>
              </a:rPr>
              <a:t>Information begins in </a:t>
            </a:r>
            <a:r>
              <a:rPr lang="en-US" b="0" i="1" dirty="0">
                <a:solidFill>
                  <a:srgbClr val="000000"/>
                </a:solidFill>
                <a:effectLst/>
                <a:latin typeface="Times New Roman" panose="02020603050405020304" pitchFamily="18" charset="0"/>
                <a:cs typeface="Times New Roman" panose="02020603050405020304" pitchFamily="18" charset="0"/>
              </a:rPr>
              <a:t>sensory memory</a:t>
            </a:r>
            <a:r>
              <a:rPr lang="en-US" b="0" i="0" dirty="0">
                <a:solidFill>
                  <a:srgbClr val="000000"/>
                </a:solidFill>
                <a:effectLst/>
                <a:latin typeface="Times New Roman" panose="02020603050405020304" pitchFamily="18" charset="0"/>
                <a:cs typeface="Times New Roman" panose="02020603050405020304" pitchFamily="18" charset="0"/>
              </a:rPr>
              <a:t>, moves to </a:t>
            </a:r>
            <a:r>
              <a:rPr lang="en-US" b="0" i="1" dirty="0">
                <a:solidFill>
                  <a:srgbClr val="000000"/>
                </a:solidFill>
                <a:effectLst/>
                <a:latin typeface="Times New Roman" panose="02020603050405020304" pitchFamily="18" charset="0"/>
                <a:cs typeface="Times New Roman" panose="02020603050405020304" pitchFamily="18" charset="0"/>
              </a:rPr>
              <a:t>short-term memory</a:t>
            </a:r>
            <a:r>
              <a:rPr lang="en-US" b="0" i="0" dirty="0">
                <a:solidFill>
                  <a:srgbClr val="000000"/>
                </a:solidFill>
                <a:effectLst/>
                <a:latin typeface="Times New Roman" panose="02020603050405020304" pitchFamily="18" charset="0"/>
                <a:cs typeface="Times New Roman" panose="02020603050405020304" pitchFamily="18" charset="0"/>
              </a:rPr>
              <a:t>, and eventually moves to </a:t>
            </a:r>
            <a:r>
              <a:rPr lang="en-US" b="0" i="1" dirty="0">
                <a:solidFill>
                  <a:srgbClr val="000000"/>
                </a:solidFill>
                <a:effectLst/>
                <a:latin typeface="Times New Roman" panose="02020603050405020304" pitchFamily="18" charset="0"/>
                <a:cs typeface="Times New Roman" panose="02020603050405020304" pitchFamily="18" charset="0"/>
              </a:rPr>
              <a:t>long- term memory</a:t>
            </a:r>
            <a:r>
              <a:rPr lang="en-US" b="0" i="0" dirty="0">
                <a:solidFill>
                  <a:srgbClr val="000000"/>
                </a:solidFill>
                <a:effectLst/>
                <a:latin typeface="Times New Roman" panose="02020603050405020304" pitchFamily="18" charset="0"/>
                <a:cs typeface="Times New Roman" panose="02020603050405020304" pitchFamily="18" charset="0"/>
              </a:rPr>
              <a:t>. </a:t>
            </a:r>
          </a:p>
          <a:p>
            <a:pPr>
              <a:lnSpc>
                <a:spcPct val="200000"/>
              </a:lnSpc>
            </a:pPr>
            <a:r>
              <a:rPr lang="en-US" dirty="0">
                <a:solidFill>
                  <a:srgbClr val="000000"/>
                </a:solidFill>
                <a:latin typeface="Times New Roman" panose="02020603050405020304" pitchFamily="18" charset="0"/>
                <a:cs typeface="Times New Roman" panose="02020603050405020304" pitchFamily="18" charset="0"/>
              </a:rPr>
              <a:t>Also known as Multi store  Memory model or </a:t>
            </a:r>
            <a:r>
              <a:rPr lang="en-US" b="1" dirty="0">
                <a:solidFill>
                  <a:srgbClr val="000000"/>
                </a:solidFill>
                <a:latin typeface="Times New Roman" panose="02020603050405020304" pitchFamily="18" charset="0"/>
                <a:cs typeface="Times New Roman" panose="02020603050405020304" pitchFamily="18" charset="0"/>
              </a:rPr>
              <a:t>Atkinson-Shiffrin model of memory </a:t>
            </a:r>
            <a:endParaRPr lang="en-US" b="0" i="0" dirty="0">
              <a:solidFill>
                <a:srgbClr val="000000"/>
              </a:solidFill>
              <a:effectLst/>
              <a:latin typeface="Times New Roman" panose="02020603050405020304" pitchFamily="18" charset="0"/>
              <a:cs typeface="Times New Roman" panose="02020603050405020304" pitchFamily="18" charset="0"/>
            </a:endParaRPr>
          </a:p>
          <a:p>
            <a:pPr>
              <a:lnSpc>
                <a:spcPct val="200000"/>
              </a:lnSpc>
            </a:pPr>
            <a:r>
              <a:rPr lang="en-US" b="0" i="0" dirty="0">
                <a:solidFill>
                  <a:srgbClr val="000000"/>
                </a:solidFill>
                <a:effectLst/>
                <a:latin typeface="Times New Roman" panose="02020603050405020304" pitchFamily="18" charset="0"/>
                <a:cs typeface="Times New Roman" panose="02020603050405020304" pitchFamily="18" charset="0"/>
              </a:rPr>
              <a:t>But not all information makes it through all three stages; most of it is forgotten.</a:t>
            </a:r>
          </a:p>
          <a:p>
            <a:pPr>
              <a:lnSpc>
                <a:spcPct val="200000"/>
              </a:lnSpc>
            </a:pPr>
            <a:r>
              <a:rPr lang="en-US" b="0" i="0" dirty="0">
                <a:solidFill>
                  <a:srgbClr val="000000"/>
                </a:solidFill>
                <a:effectLst/>
                <a:latin typeface="Times New Roman" panose="02020603050405020304" pitchFamily="18" charset="0"/>
                <a:cs typeface="Times New Roman" panose="02020603050405020304" pitchFamily="18" charset="0"/>
              </a:rPr>
              <a:t> Whether the information moves from shorter-duration memory into longer-duration memory or whether it is lost from memory entirely depends on how the information is attended to and processed.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85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EA86-C710-9F42-3655-B9047FA39D9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962A33A-ABE7-9739-8B4A-5E0F3F6B75A3}"/>
              </a:ext>
            </a:extLst>
          </p:cNvPr>
          <p:cNvPicPr>
            <a:picLocks noGrp="1" noChangeAspect="1"/>
          </p:cNvPicPr>
          <p:nvPr>
            <p:ph idx="1"/>
          </p:nvPr>
        </p:nvPicPr>
        <p:blipFill>
          <a:blip r:embed="rId2"/>
          <a:stretch>
            <a:fillRect/>
          </a:stretch>
        </p:blipFill>
        <p:spPr>
          <a:xfrm>
            <a:off x="282102" y="223736"/>
            <a:ext cx="11071698" cy="6410528"/>
          </a:xfrm>
          <a:prstGeom prst="rect">
            <a:avLst/>
          </a:prstGeom>
        </p:spPr>
      </p:pic>
    </p:spTree>
    <p:extLst>
      <p:ext uri="{BB962C8B-B14F-4D97-AF65-F5344CB8AC3E}">
        <p14:creationId xmlns:p14="http://schemas.microsoft.com/office/powerpoint/2010/main" val="1316747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49BD-8089-2FAA-9552-528CEEE02B53}"/>
              </a:ext>
            </a:extLst>
          </p:cNvPr>
          <p:cNvSpPr>
            <a:spLocks noGrp="1"/>
          </p:cNvSpPr>
          <p:nvPr>
            <p:ph type="title"/>
          </p:nvPr>
        </p:nvSpPr>
        <p:spPr>
          <a:xfrm>
            <a:off x="838200" y="365125"/>
            <a:ext cx="10515600" cy="208807"/>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6C27AB8-46F5-DC68-D558-710B880E8ACC}"/>
              </a:ext>
            </a:extLst>
          </p:cNvPr>
          <p:cNvSpPr>
            <a:spLocks noGrp="1"/>
          </p:cNvSpPr>
          <p:nvPr>
            <p:ph idx="1"/>
          </p:nvPr>
        </p:nvSpPr>
        <p:spPr>
          <a:xfrm>
            <a:off x="194553" y="291830"/>
            <a:ext cx="11159247" cy="5885133"/>
          </a:xfrm>
        </p:spPr>
        <p:txBody>
          <a:bodyPr>
            <a:normAutofit lnSpcReduction="10000"/>
          </a:bodyPr>
          <a:lstStyle/>
          <a:p>
            <a:pPr marL="0" indent="0" algn="l">
              <a:buNone/>
            </a:pPr>
            <a:r>
              <a:rPr lang="en-US" b="1" i="0" dirty="0">
                <a:solidFill>
                  <a:srgbClr val="0372A6"/>
                </a:solidFill>
                <a:effectLst/>
                <a:latin typeface="Tahoma" panose="020B0604030504040204" pitchFamily="34" charset="0"/>
              </a:rPr>
              <a:t>Sensory Memory</a:t>
            </a:r>
          </a:p>
          <a:p>
            <a:pPr algn="l">
              <a:lnSpc>
                <a:spcPct val="150000"/>
              </a:lnSpc>
            </a:pPr>
            <a:r>
              <a:rPr lang="en-US" b="1" i="0" dirty="0">
                <a:solidFill>
                  <a:srgbClr val="000000"/>
                </a:solidFill>
                <a:effectLst/>
                <a:latin typeface="Times New Roman" panose="02020603050405020304" pitchFamily="18" charset="0"/>
                <a:cs typeface="Times New Roman" panose="02020603050405020304" pitchFamily="18" charset="0"/>
              </a:rPr>
              <a:t>Sensory memory </a:t>
            </a:r>
            <a:r>
              <a:rPr lang="en-US" b="0" i="0" dirty="0">
                <a:solidFill>
                  <a:srgbClr val="000000"/>
                </a:solidFill>
                <a:effectLst/>
                <a:latin typeface="Times New Roman" panose="02020603050405020304" pitchFamily="18" charset="0"/>
                <a:cs typeface="Times New Roman" panose="02020603050405020304" pitchFamily="18" charset="0"/>
              </a:rPr>
              <a:t>refers to the brief storage of sensory information. </a:t>
            </a:r>
          </a:p>
          <a:p>
            <a:pPr algn="l">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Sensory memory is a memory buffer that lasts only very briefly and then, unless it is attended to and passed on for more processing, is forgotten.</a:t>
            </a:r>
          </a:p>
          <a:p>
            <a:pPr algn="l">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 The purpose of sensory memory is to give the brain some time to process the incoming sensations and to allow us to see the world as an unbroken stream of events rather than as individual pieces.</a:t>
            </a:r>
          </a:p>
          <a:p>
            <a:pPr algn="l">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Visual sensory memory is known as </a:t>
            </a:r>
            <a:r>
              <a:rPr lang="en-US" b="1" i="0" dirty="0">
                <a:solidFill>
                  <a:srgbClr val="000000"/>
                </a:solidFill>
                <a:effectLst/>
                <a:latin typeface="Times New Roman" panose="02020603050405020304" pitchFamily="18" charset="0"/>
                <a:cs typeface="Times New Roman" panose="02020603050405020304" pitchFamily="18" charset="0"/>
              </a:rPr>
              <a:t>iconic memory</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solidFill>
                  <a:srgbClr val="000000"/>
                </a:solidFill>
                <a:effectLst/>
                <a:latin typeface="Times New Roman" panose="02020603050405020304" pitchFamily="18" charset="0"/>
                <a:cs typeface="Times New Roman" panose="02020603050405020304" pitchFamily="18" charset="0"/>
              </a:rPr>
              <a:t>Iconic memory was first studied by the psychologist George Sperling (1960)</a:t>
            </a:r>
          </a:p>
          <a:p>
            <a:endParaRPr lang="en-IN" dirty="0"/>
          </a:p>
        </p:txBody>
      </p:sp>
    </p:spTree>
    <p:extLst>
      <p:ext uri="{BB962C8B-B14F-4D97-AF65-F5344CB8AC3E}">
        <p14:creationId xmlns:p14="http://schemas.microsoft.com/office/powerpoint/2010/main" val="302157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8211-0C0A-71CA-F97F-92907B7A9F09}"/>
              </a:ext>
            </a:extLst>
          </p:cNvPr>
          <p:cNvSpPr>
            <a:spLocks noGrp="1"/>
          </p:cNvSpPr>
          <p:nvPr>
            <p:ph type="title"/>
          </p:nvPr>
        </p:nvSpPr>
        <p:spPr>
          <a:xfrm>
            <a:off x="838200" y="365125"/>
            <a:ext cx="10515600" cy="43254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46D84D5-9C88-CD92-3469-6D3C1FB70A22}"/>
              </a:ext>
            </a:extLst>
          </p:cNvPr>
          <p:cNvSpPr>
            <a:spLocks noGrp="1"/>
          </p:cNvSpPr>
          <p:nvPr>
            <p:ph idx="1"/>
          </p:nvPr>
        </p:nvSpPr>
        <p:spPr>
          <a:xfrm>
            <a:off x="330740" y="797668"/>
            <a:ext cx="11023060" cy="5379295"/>
          </a:xfrm>
        </p:spPr>
        <p:txBody>
          <a:bodyPr/>
          <a:lstStyle/>
          <a:p>
            <a:r>
              <a:rPr lang="en-US" b="0" i="0" dirty="0">
                <a:solidFill>
                  <a:srgbClr val="000000"/>
                </a:solidFill>
                <a:effectLst/>
                <a:latin typeface="Times New Roman" panose="02020603050405020304" pitchFamily="18" charset="0"/>
                <a:cs typeface="Times New Roman" panose="02020603050405020304" pitchFamily="18" charset="0"/>
              </a:rPr>
              <a:t>Auditory sensory memory is known as </a:t>
            </a:r>
            <a:r>
              <a:rPr lang="en-US" b="1" i="0" dirty="0">
                <a:solidFill>
                  <a:srgbClr val="000000"/>
                </a:solidFill>
                <a:effectLst/>
                <a:latin typeface="Times New Roman" panose="02020603050405020304" pitchFamily="18" charset="0"/>
                <a:cs typeface="Times New Roman" panose="02020603050405020304" pitchFamily="18" charset="0"/>
              </a:rPr>
              <a:t>echoic memory</a:t>
            </a:r>
            <a:r>
              <a:rPr lang="en-US" b="0" i="0" dirty="0">
                <a:solidFill>
                  <a:srgbClr val="000000"/>
                </a:solidFill>
                <a:effectLst/>
                <a:latin typeface="Times New Roman" panose="02020603050405020304" pitchFamily="18" charset="0"/>
                <a:cs typeface="Times New Roman" panose="02020603050405020304" pitchFamily="18" charset="0"/>
              </a:rPr>
              <a:t>. </a:t>
            </a:r>
          </a:p>
          <a:p>
            <a:pPr>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In contrast to iconic memories, which decay very rapidly, echoic memories can last as long as 4 seconds (Cowan et al.,). </a:t>
            </a:r>
          </a:p>
          <a:p>
            <a:pPr>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This is convenient as it allows you—among other things—to remember the words that you said at the beginning of a long sentence when you get to the end of 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526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10F8-DCEE-C956-8291-770DACE9460D}"/>
              </a:ext>
            </a:extLst>
          </p:cNvPr>
          <p:cNvSpPr>
            <a:spLocks noGrp="1"/>
          </p:cNvSpPr>
          <p:nvPr>
            <p:ph type="title"/>
          </p:nvPr>
        </p:nvSpPr>
        <p:spPr>
          <a:xfrm flipV="1">
            <a:off x="838200" y="252920"/>
            <a:ext cx="10515600" cy="11220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03680A0-7B73-2227-5A12-9F43224B143F}"/>
              </a:ext>
            </a:extLst>
          </p:cNvPr>
          <p:cNvSpPr>
            <a:spLocks noGrp="1"/>
          </p:cNvSpPr>
          <p:nvPr>
            <p:ph idx="1"/>
          </p:nvPr>
        </p:nvSpPr>
        <p:spPr>
          <a:xfrm>
            <a:off x="223736" y="87550"/>
            <a:ext cx="11130064" cy="6673174"/>
          </a:xfrm>
        </p:spPr>
        <p:txBody>
          <a:bodyPr>
            <a:normAutofit fontScale="92500" lnSpcReduction="10000"/>
          </a:bodyPr>
          <a:lstStyle/>
          <a:p>
            <a:pPr marL="0" indent="0" algn="l">
              <a:buNone/>
            </a:pPr>
            <a:r>
              <a:rPr lang="en-US" b="1" i="0" dirty="0">
                <a:solidFill>
                  <a:srgbClr val="0372A6"/>
                </a:solidFill>
                <a:effectLst/>
                <a:latin typeface="Tahoma" panose="020B0604030504040204" pitchFamily="34" charset="0"/>
              </a:rPr>
              <a:t>Short-Term Memory</a:t>
            </a:r>
          </a:p>
          <a:p>
            <a:pPr algn="l">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Most of the information that gets into sensory memory is for- gotten, but information that we turn our attention to, with the goal of remembering it, may pass into </a:t>
            </a:r>
            <a:r>
              <a:rPr lang="en-US" b="0" i="1" dirty="0">
                <a:solidFill>
                  <a:srgbClr val="000000"/>
                </a:solidFill>
                <a:effectLst/>
                <a:latin typeface="Times New Roman" panose="02020603050405020304" pitchFamily="18" charset="0"/>
                <a:cs typeface="Times New Roman" panose="02020603050405020304" pitchFamily="18" charset="0"/>
              </a:rPr>
              <a:t>short-term memory</a:t>
            </a:r>
            <a:r>
              <a:rPr lang="en-US" b="0" i="0" dirty="0">
                <a:solidFill>
                  <a:srgbClr val="000000"/>
                </a:solidFill>
                <a:effectLst/>
                <a:latin typeface="Times New Roman" panose="02020603050405020304" pitchFamily="18" charset="0"/>
                <a:cs typeface="Times New Roman" panose="02020603050405020304" pitchFamily="18" charset="0"/>
              </a:rPr>
              <a:t>. </a:t>
            </a:r>
          </a:p>
          <a:p>
            <a:pPr algn="l">
              <a:lnSpc>
                <a:spcPct val="150000"/>
              </a:lnSpc>
            </a:pPr>
            <a:r>
              <a:rPr lang="en-US" b="1" i="0" dirty="0">
                <a:solidFill>
                  <a:srgbClr val="000000"/>
                </a:solidFill>
                <a:effectLst/>
                <a:latin typeface="Times New Roman" panose="02020603050405020304" pitchFamily="18" charset="0"/>
                <a:cs typeface="Times New Roman" panose="02020603050405020304" pitchFamily="18" charset="0"/>
              </a:rPr>
              <a:t>Short-term memory (STM) </a:t>
            </a:r>
            <a:r>
              <a:rPr lang="en-US" b="0" i="0" dirty="0">
                <a:solidFill>
                  <a:srgbClr val="000000"/>
                </a:solidFill>
                <a:effectLst/>
                <a:latin typeface="Times New Roman" panose="02020603050405020304" pitchFamily="18" charset="0"/>
                <a:cs typeface="Times New Roman" panose="02020603050405020304" pitchFamily="18" charset="0"/>
              </a:rPr>
              <a:t>is the place where small amounts of information can be temporarily kept for more than a few seconds but usually for less than one minute </a:t>
            </a:r>
          </a:p>
          <a:p>
            <a:pPr algn="l">
              <a:lnSpc>
                <a:spcPct val="150000"/>
              </a:lnSpc>
            </a:pPr>
            <a:r>
              <a:rPr lang="en-US" b="0" i="0" dirty="0">
                <a:solidFill>
                  <a:srgbClr val="000000"/>
                </a:solidFill>
                <a:effectLst/>
                <a:latin typeface="Times New Roman" panose="02020603050405020304" pitchFamily="18" charset="0"/>
                <a:cs typeface="Times New Roman" panose="02020603050405020304" pitchFamily="18" charset="0"/>
              </a:rPr>
              <a:t>Information in short-term memory is not stored permanently but rather becomes available for us to process, and the processes that we use to make sense of, modify, interpret, and store information in STM are known as </a:t>
            </a:r>
            <a:r>
              <a:rPr lang="en-US" b="1" i="0" dirty="0">
                <a:solidFill>
                  <a:srgbClr val="000000"/>
                </a:solidFill>
                <a:effectLst/>
                <a:latin typeface="Times New Roman" panose="02020603050405020304" pitchFamily="18" charset="0"/>
                <a:cs typeface="Times New Roman" panose="02020603050405020304" pitchFamily="18" charset="0"/>
              </a:rPr>
              <a:t>working memory</a:t>
            </a:r>
            <a:r>
              <a:rPr lang="en-US" b="0" i="0" dirty="0">
                <a:solidFill>
                  <a:srgbClr val="000000"/>
                </a:solidFill>
                <a:effectLst/>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417632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367BD-A74A-13F3-744B-FCC00468CF00}"/>
              </a:ext>
            </a:extLst>
          </p:cNvPr>
          <p:cNvSpPr>
            <a:spLocks noGrp="1"/>
          </p:cNvSpPr>
          <p:nvPr>
            <p:ph type="title"/>
          </p:nvPr>
        </p:nvSpPr>
        <p:spPr>
          <a:xfrm>
            <a:off x="838200" y="0"/>
            <a:ext cx="10515600" cy="1070043"/>
          </a:xfrm>
        </p:spPr>
        <p:txBody>
          <a:bodyPr>
            <a:normAutofit/>
          </a:bodyPr>
          <a:lstStyle/>
          <a:p>
            <a:r>
              <a:rPr lang="en-US" sz="3600" b="0" i="0" dirty="0">
                <a:solidFill>
                  <a:srgbClr val="000000"/>
                </a:solidFill>
                <a:effectLst/>
                <a:latin typeface="Georgia" panose="02040502050405020303" pitchFamily="18" charset="0"/>
              </a:rPr>
              <a:t>Long-term memory</a:t>
            </a:r>
            <a:endParaRPr lang="en-IN" sz="3600" dirty="0"/>
          </a:p>
        </p:txBody>
      </p:sp>
      <p:sp>
        <p:nvSpPr>
          <p:cNvPr id="3" name="Content Placeholder 2">
            <a:extLst>
              <a:ext uri="{FF2B5EF4-FFF2-40B4-BE49-F238E27FC236}">
                <a16:creationId xmlns:a16="http://schemas.microsoft.com/office/drawing/2014/main" id="{5E315165-D74A-D06D-8AC8-55C694C959F0}"/>
              </a:ext>
            </a:extLst>
          </p:cNvPr>
          <p:cNvSpPr>
            <a:spLocks noGrp="1"/>
          </p:cNvSpPr>
          <p:nvPr>
            <p:ph idx="1"/>
          </p:nvPr>
        </p:nvSpPr>
        <p:spPr>
          <a:xfrm>
            <a:off x="389106" y="817124"/>
            <a:ext cx="10964694" cy="5359840"/>
          </a:xfrm>
        </p:spPr>
        <p:txBody>
          <a:bodyPr>
            <a:normAutofit fontScale="92500"/>
          </a:bodyPr>
          <a:lstStyle/>
          <a:p>
            <a:pPr algn="l">
              <a:lnSpc>
                <a:spcPct val="150000"/>
              </a:lnSpc>
            </a:pPr>
            <a:r>
              <a:rPr lang="en-US" sz="2400" b="0" i="0" dirty="0">
                <a:solidFill>
                  <a:srgbClr val="000000"/>
                </a:solidFill>
                <a:effectLst/>
                <a:latin typeface="Times New Roman" panose="02020603050405020304" pitchFamily="18" charset="0"/>
                <a:cs typeface="Times New Roman" panose="02020603050405020304" pitchFamily="18" charset="0"/>
              </a:rPr>
              <a:t>Long-term memory (LTM) is the final stage of the </a:t>
            </a:r>
            <a:r>
              <a:rPr lang="en-US" sz="2400" b="0" i="0" u="none" strike="noStrike" dirty="0">
                <a:solidFill>
                  <a:srgbClr val="02838D"/>
                </a:solidFill>
                <a:effectLst/>
                <a:latin typeface="Times New Roman" panose="02020603050405020304" pitchFamily="18" charset="0"/>
                <a:cs typeface="Times New Roman" panose="02020603050405020304" pitchFamily="18" charset="0"/>
                <a:hlinkClick r:id="rId2"/>
              </a:rPr>
              <a:t>multi-store memory model</a:t>
            </a:r>
            <a:r>
              <a:rPr lang="en-US" sz="2400" b="0" i="0" dirty="0">
                <a:solidFill>
                  <a:srgbClr val="000000"/>
                </a:solidFill>
                <a:effectLst/>
                <a:latin typeface="Times New Roman" panose="02020603050405020304" pitchFamily="18" charset="0"/>
                <a:cs typeface="Times New Roman" panose="02020603050405020304" pitchFamily="18" charset="0"/>
              </a:rPr>
              <a:t> proposed </a:t>
            </a:r>
            <a:r>
              <a:rPr lang="en-US" sz="2400" b="1" i="0" dirty="0">
                <a:solidFill>
                  <a:srgbClr val="000000"/>
                </a:solidFill>
                <a:effectLst/>
                <a:latin typeface="Times New Roman" panose="02020603050405020304" pitchFamily="18" charset="0"/>
                <a:cs typeface="Times New Roman" panose="02020603050405020304" pitchFamily="18" charset="0"/>
              </a:rPr>
              <a:t>by Atkinson-Shiffrin</a:t>
            </a:r>
            <a:r>
              <a:rPr lang="en-US" sz="2400" b="0" i="0" dirty="0">
                <a:solidFill>
                  <a:srgbClr val="000000"/>
                </a:solidFill>
                <a:effectLst/>
                <a:latin typeface="Times New Roman" panose="02020603050405020304" pitchFamily="18" charset="0"/>
                <a:cs typeface="Times New Roman" panose="02020603050405020304" pitchFamily="18" charset="0"/>
              </a:rPr>
              <a:t>, providing the lasting retention of information and skills.</a:t>
            </a:r>
          </a:p>
          <a:p>
            <a:pPr algn="l">
              <a:lnSpc>
                <a:spcPct val="150000"/>
              </a:lnSpc>
            </a:pPr>
            <a:r>
              <a:rPr lang="en-US" sz="2400" b="0" i="0" dirty="0">
                <a:solidFill>
                  <a:srgbClr val="000000"/>
                </a:solidFill>
                <a:effectLst/>
                <a:latin typeface="Times New Roman" panose="02020603050405020304" pitchFamily="18" charset="0"/>
                <a:cs typeface="Times New Roman" panose="02020603050405020304" pitchFamily="18" charset="0"/>
              </a:rPr>
              <a:t>Theoretically, long-term memory capacity could be unlimited</a:t>
            </a:r>
          </a:p>
          <a:p>
            <a:pPr algn="l">
              <a:lnSpc>
                <a:spcPct val="150000"/>
              </a:lnSpc>
            </a:pPr>
            <a:r>
              <a:rPr lang="en-US" sz="2400" b="0" i="0" dirty="0">
                <a:solidFill>
                  <a:srgbClr val="231F20"/>
                </a:solidFill>
                <a:effectLst/>
                <a:latin typeface="Times New Roman" panose="02020603050405020304" pitchFamily="18" charset="0"/>
                <a:cs typeface="Times New Roman" panose="02020603050405020304" pitchFamily="18" charset="0"/>
              </a:rPr>
              <a:t>Long-term memory refers to the memory process in the brain that takes information from the short-term memory store and creates long lasting memories. These memories can be from an hour ago or several decades ago.</a:t>
            </a:r>
          </a:p>
          <a:p>
            <a:pPr algn="l">
              <a:lnSpc>
                <a:spcPct val="150000"/>
              </a:lnSpc>
            </a:pPr>
            <a:r>
              <a:rPr lang="en-US" sz="2400" b="0" i="0" dirty="0">
                <a:solidFill>
                  <a:srgbClr val="231F20"/>
                </a:solidFill>
                <a:effectLst/>
                <a:latin typeface="Times New Roman" panose="02020603050405020304" pitchFamily="18" charset="0"/>
                <a:cs typeface="Times New Roman" panose="02020603050405020304" pitchFamily="18" charset="0"/>
              </a:rPr>
              <a:t>Short-term memories become long-term memories in a region of the brain called the </a:t>
            </a:r>
            <a:r>
              <a:rPr lang="en-US" sz="2400" b="0" i="0" u="sng" dirty="0">
                <a:solidFill>
                  <a:srgbClr val="3D5191"/>
                </a:solidFill>
                <a:effectLst/>
                <a:latin typeface="Times New Roman" panose="02020603050405020304" pitchFamily="18" charset="0"/>
                <a:cs typeface="Times New Roman" panose="02020603050405020304" pitchFamily="18" charset="0"/>
                <a:hlinkClick r:id="rId3"/>
              </a:rPr>
              <a:t>hippocampus</a:t>
            </a:r>
            <a:r>
              <a:rPr lang="en-US" sz="2400" b="0" i="0" dirty="0">
                <a:solidFill>
                  <a:srgbClr val="231F20"/>
                </a:solidFill>
                <a:effectLst/>
                <a:latin typeface="Times New Roman" panose="02020603050405020304" pitchFamily="18" charset="0"/>
                <a:cs typeface="Times New Roman" panose="02020603050405020304" pitchFamily="18" charset="0"/>
              </a:rPr>
              <a:t>. </a:t>
            </a:r>
          </a:p>
          <a:p>
            <a:pPr algn="l">
              <a:lnSpc>
                <a:spcPct val="150000"/>
              </a:lnSpc>
            </a:pPr>
            <a:r>
              <a:rPr lang="en-US" sz="2400" b="0" i="0" dirty="0">
                <a:solidFill>
                  <a:srgbClr val="231F20"/>
                </a:solidFill>
                <a:effectLst/>
                <a:latin typeface="Times New Roman" panose="02020603050405020304" pitchFamily="18" charset="0"/>
                <a:cs typeface="Times New Roman" panose="02020603050405020304" pitchFamily="18" charset="0"/>
              </a:rPr>
              <a:t>Another part of the brain called the cortex stores these long-term memories.</a:t>
            </a:r>
          </a:p>
          <a:p>
            <a:pPr algn="l"/>
            <a:endParaRPr lang="en-US" b="0" i="0" dirty="0">
              <a:solidFill>
                <a:srgbClr val="000000"/>
              </a:solidFill>
              <a:effectLst/>
              <a:latin typeface="Georgia" panose="02040502050405020303" pitchFamily="18" charset="0"/>
            </a:endParaRPr>
          </a:p>
          <a:p>
            <a:pPr algn="l"/>
            <a:endParaRPr lang="en-US" b="0" i="0" dirty="0">
              <a:solidFill>
                <a:srgbClr val="000000"/>
              </a:solidFill>
              <a:effectLst/>
              <a:latin typeface="Georgia" panose="02040502050405020303" pitchFamily="18" charset="0"/>
            </a:endParaRPr>
          </a:p>
          <a:p>
            <a:endParaRPr lang="en-IN" dirty="0"/>
          </a:p>
        </p:txBody>
      </p:sp>
    </p:spTree>
    <p:extLst>
      <p:ext uri="{BB962C8B-B14F-4D97-AF65-F5344CB8AC3E}">
        <p14:creationId xmlns:p14="http://schemas.microsoft.com/office/powerpoint/2010/main" val="1121207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4ABB-0D7E-3D17-EF88-4B218661C6E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58DC7C0-1A6E-81A1-E963-8D00E231C96A}"/>
              </a:ext>
            </a:extLst>
          </p:cNvPr>
          <p:cNvPicPr>
            <a:picLocks noGrp="1" noChangeAspect="1"/>
          </p:cNvPicPr>
          <p:nvPr>
            <p:ph idx="1"/>
          </p:nvPr>
        </p:nvPicPr>
        <p:blipFill>
          <a:blip r:embed="rId2"/>
          <a:stretch>
            <a:fillRect/>
          </a:stretch>
        </p:blipFill>
        <p:spPr>
          <a:xfrm>
            <a:off x="1" y="544748"/>
            <a:ext cx="6096000" cy="6040877"/>
          </a:xfrm>
          <a:prstGeom prst="rect">
            <a:avLst/>
          </a:prstGeom>
        </p:spPr>
      </p:pic>
      <p:pic>
        <p:nvPicPr>
          <p:cNvPr id="5" name="Picture 4">
            <a:extLst>
              <a:ext uri="{FF2B5EF4-FFF2-40B4-BE49-F238E27FC236}">
                <a16:creationId xmlns:a16="http://schemas.microsoft.com/office/drawing/2014/main" id="{B2D26A46-DEEB-6577-8A54-C4BC25F8A788}"/>
              </a:ext>
            </a:extLst>
          </p:cNvPr>
          <p:cNvPicPr>
            <a:picLocks noChangeAspect="1"/>
          </p:cNvPicPr>
          <p:nvPr/>
        </p:nvPicPr>
        <p:blipFill>
          <a:blip r:embed="rId3"/>
          <a:stretch>
            <a:fillRect/>
          </a:stretch>
        </p:blipFill>
        <p:spPr>
          <a:xfrm>
            <a:off x="6215974" y="365124"/>
            <a:ext cx="5836596" cy="5870305"/>
          </a:xfrm>
          <a:prstGeom prst="rect">
            <a:avLst/>
          </a:prstGeom>
        </p:spPr>
      </p:pic>
    </p:spTree>
    <p:extLst>
      <p:ext uri="{BB962C8B-B14F-4D97-AF65-F5344CB8AC3E}">
        <p14:creationId xmlns:p14="http://schemas.microsoft.com/office/powerpoint/2010/main" val="3843331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30F6-29E8-ADAD-AA1A-BF65C35265BD}"/>
              </a:ext>
            </a:extLst>
          </p:cNvPr>
          <p:cNvSpPr>
            <a:spLocks noGrp="1"/>
          </p:cNvSpPr>
          <p:nvPr>
            <p:ph type="title"/>
          </p:nvPr>
        </p:nvSpPr>
        <p:spPr>
          <a:xfrm>
            <a:off x="838200" y="365125"/>
            <a:ext cx="10515600" cy="475981"/>
          </a:xfrm>
        </p:spPr>
        <p:txBody>
          <a:bodyPr>
            <a:normAutofit fontScale="90000"/>
          </a:bodyPr>
          <a:lstStyle/>
          <a:p>
            <a:r>
              <a:rPr lang="en-US" sz="3200" b="1" dirty="0">
                <a:latin typeface="Times New Roman" pitchFamily="18" charset="0"/>
                <a:cs typeface="Times New Roman" pitchFamily="18" charset="0"/>
              </a:rPr>
              <a:t>Parts of the Brain Involved in Learning &amp; Memory</a:t>
            </a:r>
            <a:endParaRPr lang="en-IN" sz="3200" dirty="0"/>
          </a:p>
        </p:txBody>
      </p:sp>
      <p:sp>
        <p:nvSpPr>
          <p:cNvPr id="3" name="Content Placeholder 2">
            <a:extLst>
              <a:ext uri="{FF2B5EF4-FFF2-40B4-BE49-F238E27FC236}">
                <a16:creationId xmlns:a16="http://schemas.microsoft.com/office/drawing/2014/main" id="{52947C27-08B9-CA16-0C9B-F42BA65BE3A8}"/>
              </a:ext>
            </a:extLst>
          </p:cNvPr>
          <p:cNvSpPr>
            <a:spLocks noGrp="1"/>
          </p:cNvSpPr>
          <p:nvPr>
            <p:ph idx="1"/>
          </p:nvPr>
        </p:nvSpPr>
        <p:spPr>
          <a:xfrm>
            <a:off x="359923" y="953312"/>
            <a:ext cx="10993877" cy="5539564"/>
          </a:xfrm>
        </p:spPr>
        <p:txBody>
          <a:bodyPr/>
          <a:lstStyle/>
          <a:p>
            <a:r>
              <a:rPr lang="en-US" sz="2400" dirty="0">
                <a:latin typeface="Times New Roman" pitchFamily="18" charset="0"/>
                <a:cs typeface="Times New Roman" pitchFamily="18" charset="0"/>
              </a:rPr>
              <a:t>F-Frontal Lobe for thinking and Analysis</a:t>
            </a:r>
          </a:p>
          <a:p>
            <a:r>
              <a:rPr lang="en-US" sz="2400" dirty="0">
                <a:latin typeface="Times New Roman" pitchFamily="18" charset="0"/>
                <a:cs typeface="Times New Roman" pitchFamily="18" charset="0"/>
              </a:rPr>
              <a:t>A- Amygdale Hippocampus for Recent Memory. That is Short Term Memory.</a:t>
            </a:r>
          </a:p>
          <a:p>
            <a:r>
              <a:rPr lang="en-US" sz="2400" dirty="0">
                <a:latin typeface="Times New Roman" pitchFamily="18" charset="0"/>
                <a:cs typeface="Times New Roman" pitchFamily="18" charset="0"/>
              </a:rPr>
              <a:t>T- Temporal Lobe for hearing, smell &amp; Taste</a:t>
            </a:r>
          </a:p>
          <a:p>
            <a:r>
              <a:rPr lang="en-US" sz="2400" dirty="0">
                <a:latin typeface="Times New Roman" pitchFamily="18" charset="0"/>
                <a:cs typeface="Times New Roman" pitchFamily="18" charset="0"/>
              </a:rPr>
              <a:t>H- Hind Brain for Visual Images</a:t>
            </a:r>
          </a:p>
          <a:p>
            <a:endParaRPr lang="en-IN" dirty="0"/>
          </a:p>
        </p:txBody>
      </p:sp>
      <p:pic>
        <p:nvPicPr>
          <p:cNvPr id="5" name="Picture 4">
            <a:extLst>
              <a:ext uri="{FF2B5EF4-FFF2-40B4-BE49-F238E27FC236}">
                <a16:creationId xmlns:a16="http://schemas.microsoft.com/office/drawing/2014/main" id="{198C67D6-4DCD-1282-1696-96710AA54492}"/>
              </a:ext>
            </a:extLst>
          </p:cNvPr>
          <p:cNvPicPr>
            <a:picLocks noChangeAspect="1"/>
          </p:cNvPicPr>
          <p:nvPr/>
        </p:nvPicPr>
        <p:blipFill>
          <a:blip r:embed="rId2"/>
          <a:stretch>
            <a:fillRect/>
          </a:stretch>
        </p:blipFill>
        <p:spPr>
          <a:xfrm>
            <a:off x="1653309" y="2863273"/>
            <a:ext cx="7943273" cy="3994726"/>
          </a:xfrm>
          <a:prstGeom prst="rect">
            <a:avLst/>
          </a:prstGeom>
        </p:spPr>
      </p:pic>
    </p:spTree>
    <p:extLst>
      <p:ext uri="{BB962C8B-B14F-4D97-AF65-F5344CB8AC3E}">
        <p14:creationId xmlns:p14="http://schemas.microsoft.com/office/powerpoint/2010/main" val="510938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A055-AB8D-CFF5-5F39-BFBF2357C8EA}"/>
              </a:ext>
            </a:extLst>
          </p:cNvPr>
          <p:cNvSpPr>
            <a:spLocks noGrp="1"/>
          </p:cNvSpPr>
          <p:nvPr>
            <p:ph type="title"/>
          </p:nvPr>
        </p:nvSpPr>
        <p:spPr>
          <a:xfrm>
            <a:off x="2900680" y="304166"/>
            <a:ext cx="10515600" cy="461726"/>
          </a:xfrm>
        </p:spPr>
        <p:txBody>
          <a:bodyPr>
            <a:normAutofit fontScale="90000"/>
          </a:bodyPr>
          <a:lstStyle/>
          <a:p>
            <a:r>
              <a:rPr lang="en-IN" sz="3200" b="1" i="0" dirty="0">
                <a:solidFill>
                  <a:srgbClr val="000000"/>
                </a:solidFill>
                <a:effectLst/>
                <a:latin typeface="Lato" panose="020F0502020204030203" pitchFamily="34" charset="0"/>
              </a:rPr>
              <a:t>Types of Long-Term Memory</a:t>
            </a:r>
            <a:br>
              <a:rPr lang="en-IN" sz="3200" b="1" i="0" dirty="0">
                <a:solidFill>
                  <a:srgbClr val="000000"/>
                </a:solidFill>
                <a:effectLst/>
                <a:latin typeface="Lato" panose="020F0502020204030203" pitchFamily="34" charset="0"/>
              </a:rPr>
            </a:br>
            <a:endParaRPr lang="en-IN" sz="3200" dirty="0"/>
          </a:p>
        </p:txBody>
      </p:sp>
      <p:sp>
        <p:nvSpPr>
          <p:cNvPr id="3" name="Content Placeholder 2">
            <a:extLst>
              <a:ext uri="{FF2B5EF4-FFF2-40B4-BE49-F238E27FC236}">
                <a16:creationId xmlns:a16="http://schemas.microsoft.com/office/drawing/2014/main" id="{836FD341-F4B1-62C1-C6A6-9384CD614724}"/>
              </a:ext>
            </a:extLst>
          </p:cNvPr>
          <p:cNvSpPr>
            <a:spLocks noGrp="1"/>
          </p:cNvSpPr>
          <p:nvPr>
            <p:ph idx="1"/>
          </p:nvPr>
        </p:nvSpPr>
        <p:spPr>
          <a:xfrm>
            <a:off x="496111" y="612844"/>
            <a:ext cx="10857689" cy="5564120"/>
          </a:xfrm>
        </p:spPr>
        <p:txBody>
          <a:bodyPr>
            <a:normAutofit/>
          </a:bodyPr>
          <a:lstStyle/>
          <a:p>
            <a:r>
              <a:rPr lang="en-US" sz="2400" b="0" i="0" dirty="0">
                <a:solidFill>
                  <a:srgbClr val="000000"/>
                </a:solidFill>
                <a:effectLst/>
                <a:latin typeface="Georgia" panose="02040502050405020303" pitchFamily="18" charset="0"/>
              </a:rPr>
              <a:t>Long-term memory is not a single store and is divided into two types: explicit (knowing that) and implicit (knowing how).</a:t>
            </a:r>
            <a:r>
              <a:rPr lang="en-US" sz="1600" b="0" i="0" dirty="0">
                <a:solidFill>
                  <a:srgbClr val="000000"/>
                </a:solidFill>
                <a:effectLst/>
                <a:latin typeface="Georgia" panose="02040502050405020303" pitchFamily="18" charset="0"/>
              </a:rPr>
              <a:t> </a:t>
            </a:r>
            <a:r>
              <a:rPr lang="en-US" sz="2000" b="0" i="0" dirty="0">
                <a:solidFill>
                  <a:srgbClr val="000000"/>
                </a:solidFill>
                <a:effectLst/>
                <a:latin typeface="Times New Roman" panose="02020603050405020304" pitchFamily="18" charset="0"/>
                <a:cs typeface="Times New Roman" panose="02020603050405020304" pitchFamily="18" charset="0"/>
              </a:rPr>
              <a:t>One of the earliest and most influential distinctions of long-term memory was proposed by </a:t>
            </a:r>
            <a:r>
              <a:rPr lang="en-US" sz="2000" b="1" i="0" dirty="0">
                <a:solidFill>
                  <a:srgbClr val="000000"/>
                </a:solidFill>
                <a:effectLst/>
                <a:latin typeface="Times New Roman" panose="02020603050405020304" pitchFamily="18" charset="0"/>
                <a:cs typeface="Times New Roman" panose="02020603050405020304" pitchFamily="18" charset="0"/>
              </a:rPr>
              <a:t>Tulving (1972).</a:t>
            </a: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DC5E60C-346D-A39C-5558-A0EC3C1A5F1A}"/>
              </a:ext>
            </a:extLst>
          </p:cNvPr>
          <p:cNvPicPr>
            <a:picLocks noChangeAspect="1"/>
          </p:cNvPicPr>
          <p:nvPr/>
        </p:nvPicPr>
        <p:blipFill>
          <a:blip r:embed="rId2"/>
          <a:stretch>
            <a:fillRect/>
          </a:stretch>
        </p:blipFill>
        <p:spPr>
          <a:xfrm>
            <a:off x="1079770" y="1828800"/>
            <a:ext cx="9763721" cy="5029199"/>
          </a:xfrm>
          <a:prstGeom prst="rect">
            <a:avLst/>
          </a:prstGeom>
        </p:spPr>
      </p:pic>
    </p:spTree>
    <p:extLst>
      <p:ext uri="{BB962C8B-B14F-4D97-AF65-F5344CB8AC3E}">
        <p14:creationId xmlns:p14="http://schemas.microsoft.com/office/powerpoint/2010/main" val="100241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B594-1C80-0453-6EA7-11AFD499FD7E}"/>
              </a:ext>
            </a:extLst>
          </p:cNvPr>
          <p:cNvSpPr>
            <a:spLocks noGrp="1"/>
          </p:cNvSpPr>
          <p:nvPr>
            <p:ph type="title"/>
          </p:nvPr>
        </p:nvSpPr>
        <p:spPr>
          <a:xfrm>
            <a:off x="838200" y="365125"/>
            <a:ext cx="10515600" cy="1239939"/>
          </a:xfrm>
        </p:spPr>
        <p:txBody>
          <a:bodyPr>
            <a:normAutofit/>
          </a:bodyPr>
          <a:lstStyle/>
          <a:p>
            <a:pPr algn="ctr"/>
            <a:r>
              <a:rPr lang="en-IN" sz="3200" b="1" i="0" dirty="0">
                <a:solidFill>
                  <a:srgbClr val="212121"/>
                </a:solidFill>
                <a:effectLst/>
                <a:latin typeface="FS Albert Extra Bold"/>
              </a:rPr>
              <a:t>What Is Memory?</a:t>
            </a:r>
            <a:br>
              <a:rPr lang="en-IN" sz="3200" b="1" i="0" dirty="0">
                <a:solidFill>
                  <a:srgbClr val="212121"/>
                </a:solidFill>
                <a:effectLst/>
                <a:latin typeface="FS Albert Extra Bold"/>
              </a:rPr>
            </a:br>
            <a:endParaRPr lang="en-IN" sz="3200" b="1" dirty="0"/>
          </a:p>
        </p:txBody>
      </p:sp>
      <p:sp>
        <p:nvSpPr>
          <p:cNvPr id="3" name="Content Placeholder 2">
            <a:extLst>
              <a:ext uri="{FF2B5EF4-FFF2-40B4-BE49-F238E27FC236}">
                <a16:creationId xmlns:a16="http://schemas.microsoft.com/office/drawing/2014/main" id="{873C8D3B-B368-CBA9-69BE-68F70E28AB9B}"/>
              </a:ext>
            </a:extLst>
          </p:cNvPr>
          <p:cNvSpPr>
            <a:spLocks noGrp="1"/>
          </p:cNvSpPr>
          <p:nvPr>
            <p:ph idx="1"/>
          </p:nvPr>
        </p:nvSpPr>
        <p:spPr>
          <a:xfrm>
            <a:off x="838200" y="1108952"/>
            <a:ext cx="10515600" cy="5291847"/>
          </a:xfrm>
        </p:spPr>
        <p:txBody>
          <a:bodyPr>
            <a:normAutofit fontScale="92500" lnSpcReduction="10000"/>
          </a:bodyPr>
          <a:lstStyle/>
          <a:p>
            <a:r>
              <a:rPr lang="en-US" sz="2400" b="0" i="0" dirty="0">
                <a:solidFill>
                  <a:srgbClr val="212121"/>
                </a:solidFill>
                <a:effectLst/>
                <a:latin typeface="Times New Roman" panose="02020603050405020304" pitchFamily="18" charset="0"/>
                <a:cs typeface="Times New Roman" panose="02020603050405020304" pitchFamily="18" charset="0"/>
              </a:rPr>
              <a:t>Our memory helps make us who we are.</a:t>
            </a:r>
          </a:p>
          <a:p>
            <a:pPr>
              <a:lnSpc>
                <a:spcPct val="200000"/>
              </a:lnSpc>
            </a:pPr>
            <a:r>
              <a:rPr lang="en-US" sz="2400" b="0" i="0" dirty="0">
                <a:solidFill>
                  <a:srgbClr val="212121"/>
                </a:solidFill>
                <a:effectLst/>
                <a:latin typeface="Times New Roman" panose="02020603050405020304" pitchFamily="18" charset="0"/>
                <a:cs typeface="Times New Roman" panose="02020603050405020304" pitchFamily="18" charset="0"/>
              </a:rPr>
              <a:t> It allows us to function in our daily lives, forge relationships that are vital for our well-being, and remember important events from our past</a:t>
            </a:r>
          </a:p>
          <a:p>
            <a:pPr>
              <a:lnSpc>
                <a:spcPct val="200000"/>
              </a:lnSpc>
            </a:pPr>
            <a:r>
              <a:rPr lang="en-US" sz="2400" b="0" i="0" dirty="0">
                <a:solidFill>
                  <a:srgbClr val="212121"/>
                </a:solidFill>
                <a:effectLst/>
                <a:latin typeface="Times New Roman" panose="02020603050405020304" pitchFamily="18" charset="0"/>
                <a:cs typeface="Times New Roman" panose="02020603050405020304" pitchFamily="18" charset="0"/>
              </a:rPr>
              <a:t>Memory refers to the psychological processes of acquiring, storing, retaining, and later retrieving information. Memory involves three major processes: encoding, storage, and retrieval.</a:t>
            </a:r>
          </a:p>
          <a:p>
            <a:pPr>
              <a:lnSpc>
                <a:spcPct val="200000"/>
              </a:lnSpc>
            </a:pPr>
            <a:r>
              <a:rPr lang="en-US" sz="2400" b="0" i="0" dirty="0">
                <a:solidFill>
                  <a:srgbClr val="000000"/>
                </a:solidFill>
                <a:effectLst/>
                <a:latin typeface="Georgia" panose="02040502050405020303" pitchFamily="18" charset="0"/>
              </a:rPr>
              <a:t>Memory is the term given to the </a:t>
            </a:r>
            <a:r>
              <a:rPr lang="en-US" sz="2400" b="0" i="0" u="none" strike="noStrike" dirty="0">
                <a:solidFill>
                  <a:srgbClr val="02838D"/>
                </a:solidFill>
                <a:effectLst/>
                <a:latin typeface="Georgia" panose="02040502050405020303" pitchFamily="18" charset="0"/>
                <a:hlinkClick r:id="rId2"/>
              </a:rPr>
              <a:t>structures</a:t>
            </a:r>
            <a:r>
              <a:rPr lang="en-US" sz="2400" b="0" i="0" dirty="0">
                <a:solidFill>
                  <a:srgbClr val="000000"/>
                </a:solidFill>
                <a:effectLst/>
                <a:latin typeface="Georgia" panose="02040502050405020303" pitchFamily="18" charset="0"/>
              </a:rPr>
              <a:t> and </a:t>
            </a:r>
            <a:r>
              <a:rPr lang="en-US" sz="2400" b="0" i="0" u="none" strike="noStrike" dirty="0">
                <a:solidFill>
                  <a:srgbClr val="02838D"/>
                </a:solidFill>
                <a:effectLst/>
                <a:latin typeface="Georgia" panose="02040502050405020303" pitchFamily="18" charset="0"/>
                <a:hlinkClick r:id="rId3"/>
              </a:rPr>
              <a:t>processes</a:t>
            </a:r>
            <a:r>
              <a:rPr lang="en-US" sz="2400" b="0" i="0" dirty="0">
                <a:solidFill>
                  <a:srgbClr val="000000"/>
                </a:solidFill>
                <a:effectLst/>
                <a:latin typeface="Georgia" panose="02040502050405020303" pitchFamily="18" charset="0"/>
              </a:rPr>
              <a:t> involved in the storage and subsequent retrieval of information.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8829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66E8-AC70-DC87-70EC-FC9C6B3FB344}"/>
              </a:ext>
            </a:extLst>
          </p:cNvPr>
          <p:cNvSpPr>
            <a:spLocks noGrp="1"/>
          </p:cNvSpPr>
          <p:nvPr>
            <p:ph type="title"/>
          </p:nvPr>
        </p:nvSpPr>
        <p:spPr>
          <a:xfrm>
            <a:off x="575553" y="-471454"/>
            <a:ext cx="10515600" cy="1325563"/>
          </a:xfrm>
        </p:spPr>
        <p:txBody>
          <a:bodyPr/>
          <a:lstStyle/>
          <a:p>
            <a:endParaRPr lang="en-IN"/>
          </a:p>
        </p:txBody>
      </p:sp>
      <p:sp>
        <p:nvSpPr>
          <p:cNvPr id="3" name="Content Placeholder 2">
            <a:extLst>
              <a:ext uri="{FF2B5EF4-FFF2-40B4-BE49-F238E27FC236}">
                <a16:creationId xmlns:a16="http://schemas.microsoft.com/office/drawing/2014/main" id="{7ACC058A-0822-38A0-4B13-FB97BA32F7A3}"/>
              </a:ext>
            </a:extLst>
          </p:cNvPr>
          <p:cNvSpPr>
            <a:spLocks noGrp="1"/>
          </p:cNvSpPr>
          <p:nvPr>
            <p:ph idx="1"/>
          </p:nvPr>
        </p:nvSpPr>
        <p:spPr>
          <a:xfrm>
            <a:off x="258617" y="175491"/>
            <a:ext cx="11357829" cy="6575505"/>
          </a:xfrm>
        </p:spPr>
        <p:txBody>
          <a:bodyPr>
            <a:normAutofit/>
          </a:bodyPr>
          <a:lstStyle/>
          <a:p>
            <a:pPr marL="0" indent="0" algn="l">
              <a:buNone/>
            </a:pPr>
            <a:r>
              <a:rPr lang="en-US" sz="2400" b="1" i="0" dirty="0">
                <a:solidFill>
                  <a:srgbClr val="282828"/>
                </a:solidFill>
                <a:effectLst/>
                <a:latin typeface="Lato" panose="020F0502020204030203" pitchFamily="34" charset="0"/>
              </a:rPr>
              <a:t>Procedural Memory</a:t>
            </a:r>
          </a:p>
          <a:p>
            <a:pPr algn="l"/>
            <a:r>
              <a:rPr lang="en-US" sz="2400" b="0" i="0" u="none" strike="noStrike" dirty="0">
                <a:solidFill>
                  <a:srgbClr val="02838D"/>
                </a:solidFill>
                <a:effectLst/>
                <a:latin typeface="Georgia" panose="02040502050405020303" pitchFamily="18" charset="0"/>
                <a:hlinkClick r:id="rId2"/>
              </a:rPr>
              <a:t>Procedural memory</a:t>
            </a:r>
            <a:r>
              <a:rPr lang="en-US" sz="2400" b="0" i="0" dirty="0">
                <a:solidFill>
                  <a:srgbClr val="000000"/>
                </a:solidFill>
                <a:effectLst/>
                <a:latin typeface="Georgia" panose="02040502050405020303" pitchFamily="18" charset="0"/>
              </a:rPr>
              <a:t> is a part of the </a:t>
            </a:r>
            <a:r>
              <a:rPr lang="en-US" sz="2400" b="0" i="0" u="none" strike="noStrike" dirty="0">
                <a:solidFill>
                  <a:srgbClr val="02838D"/>
                </a:solidFill>
                <a:effectLst/>
                <a:latin typeface="Georgia" panose="02040502050405020303" pitchFamily="18" charset="0"/>
                <a:hlinkClick r:id="rId3"/>
              </a:rPr>
              <a:t>implicit long-term memory</a:t>
            </a:r>
            <a:r>
              <a:rPr lang="en-US" sz="2400" b="0" i="0" dirty="0">
                <a:solidFill>
                  <a:srgbClr val="000000"/>
                </a:solidFill>
                <a:effectLst/>
                <a:latin typeface="Georgia" panose="02040502050405020303" pitchFamily="18" charset="0"/>
              </a:rPr>
              <a:t> responsible for knowing how to do things, i.e., memory of motor skills.</a:t>
            </a:r>
          </a:p>
          <a:p>
            <a:pPr algn="l"/>
            <a:r>
              <a:rPr lang="en-US" sz="2400" b="0" i="0" dirty="0">
                <a:solidFill>
                  <a:srgbClr val="000000"/>
                </a:solidFill>
                <a:effectLst/>
                <a:latin typeface="Georgia" panose="02040502050405020303" pitchFamily="18" charset="0"/>
              </a:rPr>
              <a:t>It does not involve conscious (i.e., it’s </a:t>
            </a:r>
            <a:r>
              <a:rPr lang="en-US" sz="2400" b="0" i="0" u="none" strike="noStrike" dirty="0">
                <a:solidFill>
                  <a:srgbClr val="02838D"/>
                </a:solidFill>
                <a:effectLst/>
                <a:latin typeface="Georgia" panose="02040502050405020303" pitchFamily="18" charset="0"/>
                <a:hlinkClick r:id="rId4"/>
              </a:rPr>
              <a:t>unconscious-automatic</a:t>
            </a:r>
            <a:r>
              <a:rPr lang="en-US" sz="2400" b="0" i="0" dirty="0">
                <a:solidFill>
                  <a:srgbClr val="000000"/>
                </a:solidFill>
                <a:effectLst/>
                <a:latin typeface="Georgia" panose="02040502050405020303" pitchFamily="18" charset="0"/>
              </a:rPr>
              <a:t>) thought and is not declarative.  For example, procedural memory would involve knowledge of how to ride a bicycle.</a:t>
            </a:r>
          </a:p>
          <a:p>
            <a:pPr marL="0" indent="0" algn="l">
              <a:buNone/>
            </a:pPr>
            <a:r>
              <a:rPr lang="en-US" sz="2400" b="1" i="0" dirty="0">
                <a:solidFill>
                  <a:srgbClr val="282828"/>
                </a:solidFill>
                <a:effectLst/>
                <a:latin typeface="Lato" panose="020F0502020204030203" pitchFamily="34" charset="0"/>
              </a:rPr>
              <a:t>Semantic Memory</a:t>
            </a:r>
          </a:p>
          <a:p>
            <a:pPr algn="l"/>
            <a:r>
              <a:rPr lang="en-US" sz="2400" b="0" i="0" u="none" strike="noStrike" dirty="0">
                <a:solidFill>
                  <a:srgbClr val="02838D"/>
                </a:solidFill>
                <a:effectLst/>
                <a:latin typeface="Georgia" panose="02040502050405020303" pitchFamily="18" charset="0"/>
                <a:hlinkClick r:id="rId5"/>
              </a:rPr>
              <a:t>Semantic memory</a:t>
            </a:r>
            <a:r>
              <a:rPr lang="en-US" sz="2400" b="0" i="0" dirty="0">
                <a:solidFill>
                  <a:srgbClr val="000000"/>
                </a:solidFill>
                <a:effectLst/>
                <a:latin typeface="Georgia" panose="02040502050405020303" pitchFamily="18" charset="0"/>
              </a:rPr>
              <a:t> is a part of the </a:t>
            </a:r>
            <a:r>
              <a:rPr lang="en-US" sz="2400" b="0" i="0" u="none" strike="noStrike" dirty="0">
                <a:solidFill>
                  <a:srgbClr val="02838D"/>
                </a:solidFill>
                <a:effectLst/>
                <a:latin typeface="Georgia" panose="02040502050405020303" pitchFamily="18" charset="0"/>
                <a:hlinkClick r:id="rId3"/>
              </a:rPr>
              <a:t>explicit long-term memory</a:t>
            </a:r>
            <a:r>
              <a:rPr lang="en-US" sz="2400" b="0" i="0" dirty="0">
                <a:solidFill>
                  <a:srgbClr val="000000"/>
                </a:solidFill>
                <a:effectLst/>
                <a:latin typeface="Georgia" panose="02040502050405020303" pitchFamily="18" charset="0"/>
              </a:rPr>
              <a:t> responsible for storing information about the world.  This includes knowledge about the meaning of words, as well as general knowledge.</a:t>
            </a:r>
          </a:p>
          <a:p>
            <a:pPr algn="l"/>
            <a:r>
              <a:rPr lang="en-US" sz="2400" b="0" i="0" dirty="0">
                <a:solidFill>
                  <a:srgbClr val="000000"/>
                </a:solidFill>
                <a:effectLst/>
                <a:latin typeface="Georgia" panose="02040502050405020303" pitchFamily="18" charset="0"/>
              </a:rPr>
              <a:t>For example, London is the capital of England. It involves conscious thought and is declarative.</a:t>
            </a:r>
          </a:p>
          <a:p>
            <a:pPr algn="l"/>
            <a:r>
              <a:rPr lang="en-US" sz="2400" b="0" i="0" dirty="0">
                <a:solidFill>
                  <a:srgbClr val="000000"/>
                </a:solidFill>
                <a:effectLst/>
                <a:latin typeface="Georgia" panose="02040502050405020303" pitchFamily="18" charset="0"/>
              </a:rPr>
              <a:t>The knowledge that we hold in semantic memory focuses on “knowing that” something is the case (i.e. declarative).  </a:t>
            </a:r>
          </a:p>
          <a:p>
            <a:pPr algn="l"/>
            <a:r>
              <a:rPr lang="en-US" sz="2400" b="0" i="0" dirty="0">
                <a:solidFill>
                  <a:srgbClr val="000000"/>
                </a:solidFill>
                <a:effectLst/>
                <a:latin typeface="Georgia" panose="02040502050405020303" pitchFamily="18" charset="0"/>
              </a:rPr>
              <a:t>For example, we might have a semantic memory for knowing that Paris is the capital of France.</a:t>
            </a:r>
          </a:p>
          <a:p>
            <a:endParaRPr lang="en-IN" dirty="0"/>
          </a:p>
        </p:txBody>
      </p:sp>
    </p:spTree>
    <p:extLst>
      <p:ext uri="{BB962C8B-B14F-4D97-AF65-F5344CB8AC3E}">
        <p14:creationId xmlns:p14="http://schemas.microsoft.com/office/powerpoint/2010/main" val="3547690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07C8-23F1-0572-3FB0-B1C6C2BAE2D7}"/>
              </a:ext>
            </a:extLst>
          </p:cNvPr>
          <p:cNvSpPr>
            <a:spLocks noGrp="1"/>
          </p:cNvSpPr>
          <p:nvPr>
            <p:ph type="title"/>
          </p:nvPr>
        </p:nvSpPr>
        <p:spPr/>
        <p:txBody>
          <a:bodyPr/>
          <a:lstStyle/>
          <a:p>
            <a:r>
              <a:rPr lang="en-IN" b="0" i="0" dirty="0">
                <a:solidFill>
                  <a:srgbClr val="212121"/>
                </a:solidFill>
                <a:effectLst/>
                <a:latin typeface="FS Albert Extra Bold"/>
              </a:rPr>
              <a:t>Episodic Memory</a:t>
            </a:r>
            <a:br>
              <a:rPr lang="en-IN" b="0" i="0" dirty="0">
                <a:solidFill>
                  <a:srgbClr val="212121"/>
                </a:solidFill>
                <a:effectLst/>
                <a:latin typeface="FS Albert Extra Bold"/>
              </a:rPr>
            </a:br>
            <a:endParaRPr lang="en-IN" dirty="0"/>
          </a:p>
        </p:txBody>
      </p:sp>
      <p:sp>
        <p:nvSpPr>
          <p:cNvPr id="3" name="Content Placeholder 2">
            <a:extLst>
              <a:ext uri="{FF2B5EF4-FFF2-40B4-BE49-F238E27FC236}">
                <a16:creationId xmlns:a16="http://schemas.microsoft.com/office/drawing/2014/main" id="{5207C650-3210-8F96-5256-8B75FE6E23B8}"/>
              </a:ext>
            </a:extLst>
          </p:cNvPr>
          <p:cNvSpPr>
            <a:spLocks noGrp="1"/>
          </p:cNvSpPr>
          <p:nvPr>
            <p:ph idx="1"/>
          </p:nvPr>
        </p:nvSpPr>
        <p:spPr>
          <a:xfrm>
            <a:off x="591127" y="1108364"/>
            <a:ext cx="10762673" cy="5486400"/>
          </a:xfrm>
        </p:spPr>
        <p:txBody>
          <a:bodyPr>
            <a:normAutofit lnSpcReduction="10000"/>
          </a:bodyPr>
          <a:lstStyle/>
          <a:p>
            <a:pPr>
              <a:lnSpc>
                <a:spcPct val="150000"/>
              </a:lnSpc>
            </a:pPr>
            <a:r>
              <a:rPr lang="en-US" sz="2400" b="0" i="0" dirty="0">
                <a:solidFill>
                  <a:srgbClr val="212121"/>
                </a:solidFill>
                <a:effectLst/>
                <a:latin typeface="Times New Roman" panose="02020603050405020304" pitchFamily="18" charset="0"/>
                <a:cs typeface="Times New Roman" panose="02020603050405020304" pitchFamily="18" charset="0"/>
              </a:rPr>
              <a:t>An episodic memory is a memory of a specific event. Because each person has a different perspective and experience of an event, episodic memories of that event are unique to each person.</a:t>
            </a:r>
          </a:p>
          <a:p>
            <a:pPr>
              <a:lnSpc>
                <a:spcPct val="150000"/>
              </a:lnSpc>
            </a:pPr>
            <a:r>
              <a:rPr lang="en-US" sz="2400" b="0" i="0" dirty="0">
                <a:solidFill>
                  <a:srgbClr val="212121"/>
                </a:solidFill>
                <a:effectLst/>
                <a:latin typeface="Times New Roman" panose="02020603050405020304" pitchFamily="18" charset="0"/>
                <a:cs typeface="Times New Roman" panose="02020603050405020304" pitchFamily="18" charset="0"/>
              </a:rPr>
              <a:t>Imagine that you get a phone call from an old school friend. You spend an evening reminiscing about amusing moments from your days at school. Your memories of those specific events and experiences are examples of episodic memory</a:t>
            </a:r>
          </a:p>
          <a:p>
            <a:pPr>
              <a:lnSpc>
                <a:spcPct val="150000"/>
              </a:lnSpc>
            </a:pPr>
            <a:r>
              <a:rPr lang="en-US" sz="2400" b="0" i="0" dirty="0">
                <a:solidFill>
                  <a:srgbClr val="212121"/>
                </a:solidFill>
                <a:effectLst/>
                <a:latin typeface="Times New Roman" panose="02020603050405020304" pitchFamily="18" charset="0"/>
                <a:cs typeface="Times New Roman" panose="02020603050405020304" pitchFamily="18" charset="0"/>
              </a:rPr>
              <a:t>Episodic memories are important for shaping your personal sense of identity. These memories provide you with a sense of personal history and a shared history with others in your life.</a:t>
            </a:r>
            <a:r>
              <a:rPr lang="en-US" sz="1600" b="0" i="0" dirty="0">
                <a:solidFill>
                  <a:srgbClr val="212121"/>
                </a:solidFill>
                <a:effectLst/>
                <a:latin typeface="Merriweather" panose="00000500000000000000" pitchFamily="2" charset="0"/>
              </a:rPr>
              <a:t> </a:t>
            </a:r>
            <a:r>
              <a:rPr lang="en-US" sz="2000" b="1" i="1" dirty="0">
                <a:solidFill>
                  <a:srgbClr val="212121"/>
                </a:solidFill>
                <a:effectLst>
                  <a:outerShdw blurRad="38100" dist="38100" dir="2700000" algn="tl">
                    <a:srgbClr val="000000">
                      <a:alpha val="43137"/>
                    </a:srgbClr>
                  </a:outerShdw>
                </a:effectLst>
                <a:latin typeface="Merriweather" panose="00000500000000000000" pitchFamily="2" charset="0"/>
              </a:rPr>
              <a:t>Episodic memory has a profound effect on your life. Tulving described it as a "mental time machine."</a:t>
            </a:r>
            <a:endParaRPr lang="en-IN" sz="20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884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59C2-0638-9E58-01CE-33803BB08C7D}"/>
              </a:ext>
            </a:extLst>
          </p:cNvPr>
          <p:cNvSpPr>
            <a:spLocks noGrp="1"/>
          </p:cNvSpPr>
          <p:nvPr>
            <p:ph type="title"/>
          </p:nvPr>
        </p:nvSpPr>
        <p:spPr/>
        <p:txBody>
          <a:bodyPr>
            <a:normAutofit/>
          </a:bodyPr>
          <a:lstStyle/>
          <a:p>
            <a:r>
              <a:rPr lang="en-US" sz="3600" b="1" dirty="0">
                <a:latin typeface="Times New Roman" pitchFamily="18" charset="0"/>
                <a:cs typeface="Times New Roman" pitchFamily="18" charset="0"/>
              </a:rPr>
              <a:t>Factors that determine Learning &amp; Memory</a:t>
            </a:r>
            <a:endParaRPr lang="en-IN" sz="3600" dirty="0"/>
          </a:p>
        </p:txBody>
      </p:sp>
      <p:sp>
        <p:nvSpPr>
          <p:cNvPr id="3" name="Content Placeholder 2">
            <a:extLst>
              <a:ext uri="{FF2B5EF4-FFF2-40B4-BE49-F238E27FC236}">
                <a16:creationId xmlns:a16="http://schemas.microsoft.com/office/drawing/2014/main" id="{3CE5189D-8365-AAA6-93B0-7200E1CD7160}"/>
              </a:ext>
            </a:extLst>
          </p:cNvPr>
          <p:cNvSpPr>
            <a:spLocks noGrp="1"/>
          </p:cNvSpPr>
          <p:nvPr>
            <p:ph idx="1"/>
          </p:nvPr>
        </p:nvSpPr>
        <p:spPr>
          <a:xfrm>
            <a:off x="838200" y="1825624"/>
            <a:ext cx="10515600" cy="5032375"/>
          </a:xfrm>
        </p:spPr>
        <p:txBody>
          <a:bodyPr>
            <a:normAutofit lnSpcReduction="10000"/>
          </a:bodyPr>
          <a:lstStyle/>
          <a:p>
            <a:r>
              <a:rPr lang="en-US" dirty="0">
                <a:latin typeface="Times New Roman" pitchFamily="18" charset="0"/>
                <a:cs typeface="Times New Roman" pitchFamily="18" charset="0"/>
              </a:rPr>
              <a:t>Growth and development of the brain</a:t>
            </a:r>
          </a:p>
          <a:p>
            <a:r>
              <a:rPr lang="en-US" dirty="0">
                <a:latin typeface="Times New Roman" pitchFamily="18" charset="0"/>
                <a:cs typeface="Times New Roman" pitchFamily="18" charset="0"/>
              </a:rPr>
              <a:t>I.Q.</a:t>
            </a:r>
          </a:p>
          <a:p>
            <a:r>
              <a:rPr lang="en-US" dirty="0">
                <a:latin typeface="Times New Roman" pitchFamily="18" charset="0"/>
                <a:cs typeface="Times New Roman" pitchFamily="18" charset="0"/>
              </a:rPr>
              <a:t>Attention span and level of concentration</a:t>
            </a:r>
          </a:p>
          <a:p>
            <a:r>
              <a:rPr lang="en-US" dirty="0">
                <a:latin typeface="Times New Roman" pitchFamily="18" charset="0"/>
                <a:cs typeface="Times New Roman" pitchFamily="18" charset="0"/>
              </a:rPr>
              <a:t>Motivation to learn and remember </a:t>
            </a:r>
          </a:p>
          <a:p>
            <a:r>
              <a:rPr lang="en-US" dirty="0">
                <a:latin typeface="Times New Roman" pitchFamily="18" charset="0"/>
                <a:cs typeface="Times New Roman" pitchFamily="18" charset="0"/>
              </a:rPr>
              <a:t>Nature and usefulness of information</a:t>
            </a:r>
          </a:p>
          <a:p>
            <a:r>
              <a:rPr lang="en-US" dirty="0">
                <a:latin typeface="Times New Roman" pitchFamily="18" charset="0"/>
                <a:cs typeface="Times New Roman" pitchFamily="18" charset="0"/>
              </a:rPr>
              <a:t>Physical health</a:t>
            </a:r>
          </a:p>
          <a:p>
            <a:r>
              <a:rPr lang="en-US" dirty="0">
                <a:latin typeface="Times New Roman" pitchFamily="18" charset="0"/>
                <a:cs typeface="Times New Roman" pitchFamily="18" charset="0"/>
              </a:rPr>
              <a:t>Mental health</a:t>
            </a:r>
          </a:p>
          <a:p>
            <a:r>
              <a:rPr lang="en-US" dirty="0">
                <a:latin typeface="Times New Roman" pitchFamily="18" charset="0"/>
                <a:cs typeface="Times New Roman" pitchFamily="18" charset="0"/>
              </a:rPr>
              <a:t>Quality of teaching</a:t>
            </a:r>
          </a:p>
          <a:p>
            <a:r>
              <a:rPr lang="en-US" dirty="0">
                <a:latin typeface="Times New Roman" pitchFamily="18" charset="0"/>
                <a:cs typeface="Times New Roman" pitchFamily="18" charset="0"/>
              </a:rPr>
              <a:t>Environment</a:t>
            </a:r>
          </a:p>
          <a:p>
            <a:r>
              <a:rPr lang="en-US" dirty="0">
                <a:latin typeface="Times New Roman" pitchFamily="18" charset="0"/>
                <a:cs typeface="Times New Roman" pitchFamily="18" charset="0"/>
              </a:rPr>
              <a:t>Study habits</a:t>
            </a:r>
          </a:p>
          <a:p>
            <a:endParaRPr lang="en-IN" dirty="0"/>
          </a:p>
        </p:txBody>
      </p:sp>
    </p:spTree>
    <p:extLst>
      <p:ext uri="{BB962C8B-B14F-4D97-AF65-F5344CB8AC3E}">
        <p14:creationId xmlns:p14="http://schemas.microsoft.com/office/powerpoint/2010/main" val="2258113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E74BE-40B4-57E5-491A-E4CF6F767F10}"/>
              </a:ext>
            </a:extLst>
          </p:cNvPr>
          <p:cNvSpPr>
            <a:spLocks noGrp="1"/>
          </p:cNvSpPr>
          <p:nvPr>
            <p:ph type="title"/>
          </p:nvPr>
        </p:nvSpPr>
        <p:spPr/>
        <p:txBody>
          <a:bodyPr>
            <a:normAutofit/>
          </a:bodyPr>
          <a:lstStyle/>
          <a:p>
            <a:r>
              <a:rPr lang="en-US" sz="4000" b="1" dirty="0">
                <a:latin typeface="Times New Roman" pitchFamily="18" charset="0"/>
                <a:cs typeface="Times New Roman" pitchFamily="18" charset="0"/>
              </a:rPr>
              <a:t>Growth and Development of the Brain</a:t>
            </a:r>
            <a:endParaRPr lang="en-IN" sz="4000" b="1" dirty="0"/>
          </a:p>
        </p:txBody>
      </p:sp>
      <p:sp>
        <p:nvSpPr>
          <p:cNvPr id="3" name="Content Placeholder 2">
            <a:extLst>
              <a:ext uri="{FF2B5EF4-FFF2-40B4-BE49-F238E27FC236}">
                <a16:creationId xmlns:a16="http://schemas.microsoft.com/office/drawing/2014/main" id="{A85F5C9A-1BFF-95DC-8C71-E01DAFFDD097}"/>
              </a:ext>
            </a:extLst>
          </p:cNvPr>
          <p:cNvSpPr>
            <a:spLocks noGrp="1"/>
          </p:cNvSpPr>
          <p:nvPr>
            <p:ph idx="1"/>
          </p:nvPr>
        </p:nvSpPr>
        <p:spPr>
          <a:xfrm>
            <a:off x="477520" y="1351280"/>
            <a:ext cx="10876280" cy="4825683"/>
          </a:xfrm>
        </p:spPr>
        <p:txBody>
          <a:bodyPr/>
          <a:lstStyle/>
          <a:p>
            <a:r>
              <a:rPr lang="en-US" dirty="0">
                <a:latin typeface="Times New Roman" pitchFamily="18" charset="0"/>
                <a:cs typeface="Times New Roman" pitchFamily="18" charset="0"/>
              </a:rPr>
              <a:t>Growth of the brain occurs right from 9 months of pregnancy and first five years of life</a:t>
            </a:r>
          </a:p>
          <a:p>
            <a:r>
              <a:rPr lang="en-US" dirty="0">
                <a:latin typeface="Times New Roman" pitchFamily="18" charset="0"/>
                <a:cs typeface="Times New Roman" pitchFamily="18" charset="0"/>
              </a:rPr>
              <a:t>Fully grown brain weighs 1250 </a:t>
            </a:r>
            <a:r>
              <a:rPr lang="en-US" dirty="0" err="1">
                <a:latin typeface="Times New Roman" pitchFamily="18" charset="0"/>
                <a:cs typeface="Times New Roman" pitchFamily="18" charset="0"/>
              </a:rPr>
              <a:t>gms</a:t>
            </a:r>
            <a:r>
              <a:rPr lang="en-US" dirty="0">
                <a:latin typeface="Times New Roman" pitchFamily="18" charset="0"/>
                <a:cs typeface="Times New Roman" pitchFamily="18" charset="0"/>
              </a:rPr>
              <a:t> and contains 100 billion nerve cells.</a:t>
            </a:r>
          </a:p>
          <a:p>
            <a:r>
              <a:rPr lang="en-US" dirty="0">
                <a:latin typeface="Times New Roman" pitchFamily="18" charset="0"/>
                <a:cs typeface="Times New Roman" pitchFamily="18" charset="0"/>
              </a:rPr>
              <a:t>Higher order brain functioning takes place during 18-20 yrs of age. Again it varies from individual to individual based on the following factors.</a:t>
            </a:r>
          </a:p>
          <a:p>
            <a:endParaRPr lang="en-IN" dirty="0"/>
          </a:p>
        </p:txBody>
      </p:sp>
      <p:pic>
        <p:nvPicPr>
          <p:cNvPr id="4" name="Picture 3">
            <a:extLst>
              <a:ext uri="{FF2B5EF4-FFF2-40B4-BE49-F238E27FC236}">
                <a16:creationId xmlns:a16="http://schemas.microsoft.com/office/drawing/2014/main" id="{9EA70130-BB35-DA78-FF0F-0FE70DC5BFEF}"/>
              </a:ext>
            </a:extLst>
          </p:cNvPr>
          <p:cNvPicPr>
            <a:picLocks noChangeAspect="1"/>
          </p:cNvPicPr>
          <p:nvPr/>
        </p:nvPicPr>
        <p:blipFill>
          <a:blip r:embed="rId2"/>
          <a:stretch>
            <a:fillRect/>
          </a:stretch>
        </p:blipFill>
        <p:spPr>
          <a:xfrm>
            <a:off x="5486400" y="3901441"/>
            <a:ext cx="6573520" cy="2682240"/>
          </a:xfrm>
          <a:prstGeom prst="rect">
            <a:avLst/>
          </a:prstGeom>
        </p:spPr>
      </p:pic>
    </p:spTree>
    <p:extLst>
      <p:ext uri="{BB962C8B-B14F-4D97-AF65-F5344CB8AC3E}">
        <p14:creationId xmlns:p14="http://schemas.microsoft.com/office/powerpoint/2010/main" val="3739261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7296-3356-0476-B943-93F93675F8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1ECB6E-125D-5783-DCE6-9AC6BBDEFFD9}"/>
              </a:ext>
            </a:extLst>
          </p:cNvPr>
          <p:cNvSpPr>
            <a:spLocks noGrp="1"/>
          </p:cNvSpPr>
          <p:nvPr>
            <p:ph idx="1"/>
          </p:nvPr>
        </p:nvSpPr>
        <p:spPr>
          <a:xfrm>
            <a:off x="314960" y="203200"/>
            <a:ext cx="11038840" cy="5973763"/>
          </a:xfrm>
        </p:spPr>
        <p:txBody>
          <a:bodyPr/>
          <a:lstStyle/>
          <a:p>
            <a:pPr>
              <a:lnSpc>
                <a:spcPct val="150000"/>
              </a:lnSpc>
            </a:pPr>
            <a:r>
              <a:rPr lang="en-US" b="1" dirty="0">
                <a:latin typeface="Times New Roman" pitchFamily="18" charset="0"/>
                <a:cs typeface="Times New Roman" pitchFamily="18" charset="0"/>
              </a:rPr>
              <a:t>Genetic issues-  </a:t>
            </a:r>
            <a:r>
              <a:rPr lang="en-US" dirty="0">
                <a:latin typeface="Times New Roman" pitchFamily="18" charset="0"/>
                <a:cs typeface="Times New Roman" pitchFamily="18" charset="0"/>
              </a:rPr>
              <a:t>chromosomal abnormalities may lead to poor development of brain. </a:t>
            </a:r>
            <a:r>
              <a:rPr lang="en-US" dirty="0" err="1">
                <a:latin typeface="Times New Roman" pitchFamily="18" charset="0"/>
                <a:cs typeface="Times New Roman" pitchFamily="18" charset="0"/>
              </a:rPr>
              <a:t>Eg.Microcephaly</a:t>
            </a:r>
            <a:r>
              <a:rPr lang="en-US" dirty="0">
                <a:latin typeface="Times New Roman" pitchFamily="18" charset="0"/>
                <a:cs typeface="Times New Roman" pitchFamily="18" charset="0"/>
              </a:rPr>
              <a:t>, Down’s syndrome.</a:t>
            </a:r>
          </a:p>
          <a:p>
            <a:pPr>
              <a:lnSpc>
                <a:spcPct val="150000"/>
              </a:lnSpc>
            </a:pPr>
            <a:r>
              <a:rPr lang="en-US" b="1" dirty="0">
                <a:latin typeface="Times New Roman" pitchFamily="18" charset="0"/>
                <a:cs typeface="Times New Roman" pitchFamily="18" charset="0"/>
              </a:rPr>
              <a:t>Prenatal factor- </a:t>
            </a:r>
            <a:r>
              <a:rPr lang="en-US" dirty="0">
                <a:latin typeface="Times New Roman" pitchFamily="18" charset="0"/>
                <a:cs typeface="Times New Roman" pitchFamily="18" charset="0"/>
              </a:rPr>
              <a:t>if the pregnant mother suffers from viral infections like chicken pox, measles, hepatitis </a:t>
            </a:r>
            <a:r>
              <a:rPr lang="en-US" dirty="0" err="1">
                <a:latin typeface="Times New Roman" pitchFamily="18" charset="0"/>
                <a:cs typeface="Times New Roman" pitchFamily="18" charset="0"/>
              </a:rPr>
              <a:t>etc</a:t>
            </a:r>
            <a:r>
              <a:rPr lang="en-US" dirty="0">
                <a:latin typeface="Times New Roman" pitchFamily="18" charset="0"/>
                <a:cs typeface="Times New Roman" pitchFamily="18" charset="0"/>
              </a:rPr>
              <a:t>, during the first three months of pregnancy or from syphilis, AIDS, diabetes mellitus the growth of the brain of the </a:t>
            </a:r>
            <a:r>
              <a:rPr lang="en-US" dirty="0" err="1">
                <a:latin typeface="Times New Roman" pitchFamily="18" charset="0"/>
                <a:cs typeface="Times New Roman" pitchFamily="18" charset="0"/>
              </a:rPr>
              <a:t>foetus</a:t>
            </a:r>
            <a:r>
              <a:rPr lang="en-US" dirty="0">
                <a:latin typeface="Times New Roman" pitchFamily="18" charset="0"/>
                <a:cs typeface="Times New Roman" pitchFamily="18" charset="0"/>
              </a:rPr>
              <a:t> is arrested. This results in M.R(Mental retardation  of the child.</a:t>
            </a:r>
          </a:p>
          <a:p>
            <a:endParaRPr lang="en-IN" dirty="0"/>
          </a:p>
        </p:txBody>
      </p:sp>
      <p:pic>
        <p:nvPicPr>
          <p:cNvPr id="4" name="Picture 3">
            <a:extLst>
              <a:ext uri="{FF2B5EF4-FFF2-40B4-BE49-F238E27FC236}">
                <a16:creationId xmlns:a16="http://schemas.microsoft.com/office/drawing/2014/main" id="{54F8CC7C-392A-5C29-37C5-44A457592E85}"/>
              </a:ext>
            </a:extLst>
          </p:cNvPr>
          <p:cNvPicPr>
            <a:picLocks noChangeAspect="1"/>
          </p:cNvPicPr>
          <p:nvPr/>
        </p:nvPicPr>
        <p:blipFill>
          <a:blip r:embed="rId2"/>
          <a:stretch>
            <a:fillRect/>
          </a:stretch>
        </p:blipFill>
        <p:spPr>
          <a:xfrm>
            <a:off x="5734374" y="4429760"/>
            <a:ext cx="5568204" cy="2428240"/>
          </a:xfrm>
          <a:prstGeom prst="rect">
            <a:avLst/>
          </a:prstGeom>
        </p:spPr>
      </p:pic>
    </p:spTree>
    <p:extLst>
      <p:ext uri="{BB962C8B-B14F-4D97-AF65-F5344CB8AC3E}">
        <p14:creationId xmlns:p14="http://schemas.microsoft.com/office/powerpoint/2010/main" val="442977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AC29-49D2-937A-4FED-5FE354682C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485C29-7853-BF29-51AF-F76EA72BE8FD}"/>
              </a:ext>
            </a:extLst>
          </p:cNvPr>
          <p:cNvSpPr>
            <a:spLocks noGrp="1"/>
          </p:cNvSpPr>
          <p:nvPr>
            <p:ph idx="1"/>
          </p:nvPr>
        </p:nvSpPr>
        <p:spPr>
          <a:xfrm>
            <a:off x="132080" y="101600"/>
            <a:ext cx="11221720" cy="6075363"/>
          </a:xfrm>
        </p:spPr>
        <p:txBody>
          <a:bodyPr/>
          <a:lstStyle/>
          <a:p>
            <a:pPr>
              <a:lnSpc>
                <a:spcPct val="150000"/>
              </a:lnSpc>
            </a:pPr>
            <a:r>
              <a:rPr lang="en-US" b="1" dirty="0">
                <a:latin typeface="Times New Roman" pitchFamily="18" charset="0"/>
                <a:cs typeface="Times New Roman" pitchFamily="18" charset="0"/>
              </a:rPr>
              <a:t>Poor nutrition- </a:t>
            </a:r>
            <a:r>
              <a:rPr lang="en-US" dirty="0" err="1">
                <a:latin typeface="Times New Roman" pitchFamily="18" charset="0"/>
                <a:cs typeface="Times New Roman" pitchFamily="18" charset="0"/>
              </a:rPr>
              <a:t>Protein,iron</a:t>
            </a:r>
            <a:r>
              <a:rPr lang="en-US" dirty="0">
                <a:latin typeface="Times New Roman" pitchFamily="18" charset="0"/>
                <a:cs typeface="Times New Roman" pitchFamily="18" charset="0"/>
              </a:rPr>
              <a:t>, iodine deficiency in the pregnant woman and in turn the child lead to poor development of brain</a:t>
            </a:r>
          </a:p>
          <a:p>
            <a:pPr>
              <a:lnSpc>
                <a:spcPct val="150000"/>
              </a:lnSpc>
            </a:pPr>
            <a:r>
              <a:rPr lang="en-US" b="1" dirty="0">
                <a:latin typeface="Times New Roman" pitchFamily="18" charset="0"/>
                <a:cs typeface="Times New Roman" pitchFamily="18" charset="0"/>
              </a:rPr>
              <a:t>Misuse of drugs- </a:t>
            </a:r>
            <a:r>
              <a:rPr lang="en-US" dirty="0">
                <a:latin typeface="Times New Roman" pitchFamily="18" charset="0"/>
                <a:cs typeface="Times New Roman" pitchFamily="18" charset="0"/>
              </a:rPr>
              <a:t>consumption of alcohol, tobacco and other intoxicating substances by the pregnant women.</a:t>
            </a:r>
          </a:p>
          <a:p>
            <a:pPr>
              <a:lnSpc>
                <a:spcPct val="150000"/>
              </a:lnSpc>
            </a:pPr>
            <a:r>
              <a:rPr lang="en-US" b="1" dirty="0">
                <a:latin typeface="Times New Roman" pitchFamily="18" charset="0"/>
                <a:cs typeface="Times New Roman" pitchFamily="18" charset="0"/>
              </a:rPr>
              <a:t>Birth trauma- </a:t>
            </a:r>
            <a:r>
              <a:rPr lang="en-US" dirty="0">
                <a:latin typeface="Times New Roman" pitchFamily="18" charset="0"/>
                <a:cs typeface="Times New Roman" pitchFamily="18" charset="0"/>
              </a:rPr>
              <a:t>complicated, delayed delivery and difficulties faced during labor may cause damage to the brain of the child</a:t>
            </a:r>
          </a:p>
          <a:p>
            <a:endParaRPr lang="en-IN" dirty="0"/>
          </a:p>
        </p:txBody>
      </p:sp>
      <p:pic>
        <p:nvPicPr>
          <p:cNvPr id="4" name="Picture 3">
            <a:extLst>
              <a:ext uri="{FF2B5EF4-FFF2-40B4-BE49-F238E27FC236}">
                <a16:creationId xmlns:a16="http://schemas.microsoft.com/office/drawing/2014/main" id="{F0A2B2AF-956E-6641-3765-E62EE6882758}"/>
              </a:ext>
            </a:extLst>
          </p:cNvPr>
          <p:cNvPicPr>
            <a:picLocks noChangeAspect="1"/>
          </p:cNvPicPr>
          <p:nvPr/>
        </p:nvPicPr>
        <p:blipFill>
          <a:blip r:embed="rId2"/>
          <a:stretch>
            <a:fillRect/>
          </a:stretch>
        </p:blipFill>
        <p:spPr>
          <a:xfrm>
            <a:off x="838200" y="4372550"/>
            <a:ext cx="4932680" cy="2556572"/>
          </a:xfrm>
          <a:prstGeom prst="rect">
            <a:avLst/>
          </a:prstGeom>
        </p:spPr>
      </p:pic>
      <p:pic>
        <p:nvPicPr>
          <p:cNvPr id="5" name="Picture 4">
            <a:extLst>
              <a:ext uri="{FF2B5EF4-FFF2-40B4-BE49-F238E27FC236}">
                <a16:creationId xmlns:a16="http://schemas.microsoft.com/office/drawing/2014/main" id="{AB61D2C8-526A-853D-5876-131C942028FE}"/>
              </a:ext>
            </a:extLst>
          </p:cNvPr>
          <p:cNvPicPr>
            <a:picLocks noChangeAspect="1"/>
          </p:cNvPicPr>
          <p:nvPr/>
        </p:nvPicPr>
        <p:blipFill>
          <a:blip r:embed="rId3"/>
          <a:stretch>
            <a:fillRect/>
          </a:stretch>
        </p:blipFill>
        <p:spPr>
          <a:xfrm>
            <a:off x="6096000" y="4372550"/>
            <a:ext cx="4932680" cy="2556572"/>
          </a:xfrm>
          <a:prstGeom prst="rect">
            <a:avLst/>
          </a:prstGeom>
        </p:spPr>
      </p:pic>
    </p:spTree>
    <p:extLst>
      <p:ext uri="{BB962C8B-B14F-4D97-AF65-F5344CB8AC3E}">
        <p14:creationId xmlns:p14="http://schemas.microsoft.com/office/powerpoint/2010/main" val="907814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9222-1A03-EB8E-010F-7798AE77AA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2CE0CF2-B969-4750-4593-BEE3766C3A71}"/>
              </a:ext>
            </a:extLst>
          </p:cNvPr>
          <p:cNvSpPr>
            <a:spLocks noGrp="1"/>
          </p:cNvSpPr>
          <p:nvPr>
            <p:ph idx="1"/>
          </p:nvPr>
        </p:nvSpPr>
        <p:spPr>
          <a:xfrm>
            <a:off x="838200" y="593889"/>
            <a:ext cx="10515600" cy="5583074"/>
          </a:xfrm>
        </p:spPr>
        <p:txBody>
          <a:bodyPr>
            <a:normAutofit/>
          </a:bodyPr>
          <a:lstStyle/>
          <a:p>
            <a:pPr>
              <a:lnSpc>
                <a:spcPct val="150000"/>
              </a:lnSpc>
            </a:pPr>
            <a:r>
              <a:rPr lang="en-US" b="1" dirty="0">
                <a:latin typeface="Times New Roman" pitchFamily="18" charset="0"/>
                <a:cs typeface="Times New Roman" pitchFamily="18" charset="0"/>
              </a:rPr>
              <a:t>Diseases </a:t>
            </a:r>
            <a:r>
              <a:rPr lang="en-US" dirty="0">
                <a:latin typeface="Times New Roman" pitchFamily="18" charset="0"/>
                <a:cs typeface="Times New Roman" pitchFamily="18" charset="0"/>
              </a:rPr>
              <a:t>during childhood-repeated vomiting, diarrhea, fits, jaundice, head injury, brain fever during first five years of life can cause brain damage.</a:t>
            </a:r>
          </a:p>
          <a:p>
            <a:pPr>
              <a:lnSpc>
                <a:spcPct val="150000"/>
              </a:lnSpc>
            </a:pPr>
            <a:r>
              <a:rPr lang="en-US" b="1" dirty="0">
                <a:latin typeface="Times New Roman" pitchFamily="18" charset="0"/>
                <a:cs typeface="Times New Roman" pitchFamily="18" charset="0"/>
              </a:rPr>
              <a:t>Environmental stimulation- </a:t>
            </a:r>
            <a:r>
              <a:rPr lang="en-US" dirty="0">
                <a:latin typeface="Times New Roman" pitchFamily="18" charset="0"/>
                <a:cs typeface="Times New Roman" pitchFamily="18" charset="0"/>
              </a:rPr>
              <a:t>in a barren environment, where there are no adequate stimulation to the five senses of the child, no interactions with parents and environment can delay the maturation of the brain cells.</a:t>
            </a:r>
          </a:p>
          <a:p>
            <a:endParaRPr lang="en-IN" dirty="0"/>
          </a:p>
        </p:txBody>
      </p:sp>
    </p:spTree>
    <p:extLst>
      <p:ext uri="{BB962C8B-B14F-4D97-AF65-F5344CB8AC3E}">
        <p14:creationId xmlns:p14="http://schemas.microsoft.com/office/powerpoint/2010/main" val="2721321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4AA8-8B7C-52BC-F557-686C920E2C42}"/>
              </a:ext>
            </a:extLst>
          </p:cNvPr>
          <p:cNvSpPr>
            <a:spLocks noGrp="1"/>
          </p:cNvSpPr>
          <p:nvPr>
            <p:ph type="title"/>
          </p:nvPr>
        </p:nvSpPr>
        <p:spPr>
          <a:xfrm>
            <a:off x="838200" y="365125"/>
            <a:ext cx="10515600" cy="742315"/>
          </a:xfrm>
        </p:spPr>
        <p:txBody>
          <a:bodyPr>
            <a:normAutofit/>
          </a:bodyPr>
          <a:lstStyle/>
          <a:p>
            <a:r>
              <a:rPr lang="en-US" sz="3200" b="1" dirty="0">
                <a:latin typeface="Times New Roman" pitchFamily="18" charset="0"/>
                <a:cs typeface="Times New Roman" pitchFamily="18" charset="0"/>
              </a:rPr>
              <a:t>           Intelligent Quotient</a:t>
            </a:r>
            <a:endParaRPr lang="en-IN" sz="3200" b="1" dirty="0"/>
          </a:p>
        </p:txBody>
      </p:sp>
      <p:sp>
        <p:nvSpPr>
          <p:cNvPr id="3" name="Content Placeholder 2">
            <a:extLst>
              <a:ext uri="{FF2B5EF4-FFF2-40B4-BE49-F238E27FC236}">
                <a16:creationId xmlns:a16="http://schemas.microsoft.com/office/drawing/2014/main" id="{862C32C3-8814-62F2-CC4E-9E1B9FD580CA}"/>
              </a:ext>
            </a:extLst>
          </p:cNvPr>
          <p:cNvSpPr>
            <a:spLocks noGrp="1"/>
          </p:cNvSpPr>
          <p:nvPr>
            <p:ph idx="1"/>
          </p:nvPr>
        </p:nvSpPr>
        <p:spPr>
          <a:xfrm>
            <a:off x="838200" y="1470581"/>
            <a:ext cx="10515600" cy="5178192"/>
          </a:xfrm>
        </p:spPr>
        <p:txBody>
          <a:bodyPr>
            <a:normAutofit fontScale="92500" lnSpcReduction="10000"/>
          </a:bodyPr>
          <a:lstStyle/>
          <a:p>
            <a:pPr>
              <a:lnSpc>
                <a:spcPct val="90000"/>
              </a:lnSpc>
            </a:pPr>
            <a:r>
              <a:rPr lang="en-US" sz="2800" dirty="0">
                <a:latin typeface="Times New Roman" pitchFamily="18" charset="0"/>
                <a:cs typeface="Times New Roman" pitchFamily="18" charset="0"/>
              </a:rPr>
              <a:t>It is calculated by the formula</a:t>
            </a:r>
          </a:p>
          <a:p>
            <a:pPr marL="0" indent="0" algn="ctr">
              <a:lnSpc>
                <a:spcPct val="90000"/>
              </a:lnSpc>
              <a:buNone/>
            </a:pPr>
            <a:r>
              <a:rPr lang="en-US" sz="2800" b="1" dirty="0">
                <a:latin typeface="Times New Roman" pitchFamily="18" charset="0"/>
                <a:cs typeface="Times New Roman" pitchFamily="18" charset="0"/>
              </a:rPr>
              <a:t> </a:t>
            </a:r>
            <a:r>
              <a:rPr lang="en-US" sz="2800" b="1" dirty="0">
                <a:solidFill>
                  <a:srgbClr val="FF0000"/>
                </a:solidFill>
                <a:latin typeface="Times New Roman" pitchFamily="18" charset="0"/>
                <a:cs typeface="Times New Roman" pitchFamily="18" charset="0"/>
              </a:rPr>
              <a:t>M.A/C.A*100</a:t>
            </a:r>
          </a:p>
          <a:p>
            <a:pPr marL="0" indent="0">
              <a:lnSpc>
                <a:spcPct val="90000"/>
              </a:lnSpc>
              <a:buNone/>
            </a:pPr>
            <a:r>
              <a:rPr lang="en-US" b="1" dirty="0">
                <a:solidFill>
                  <a:schemeClr val="accent2"/>
                </a:solidFill>
                <a:latin typeface="Times New Roman" pitchFamily="18" charset="0"/>
                <a:cs typeface="Times New Roman" pitchFamily="18" charset="0"/>
              </a:rPr>
              <a:t>MA- Mental age</a:t>
            </a:r>
          </a:p>
          <a:p>
            <a:pPr marL="0" indent="0">
              <a:lnSpc>
                <a:spcPct val="90000"/>
              </a:lnSpc>
              <a:buNone/>
            </a:pPr>
            <a:r>
              <a:rPr lang="en-US" sz="2800" b="1" dirty="0">
                <a:solidFill>
                  <a:schemeClr val="accent2"/>
                </a:solidFill>
                <a:latin typeface="Times New Roman" pitchFamily="18" charset="0"/>
                <a:cs typeface="Times New Roman" pitchFamily="18" charset="0"/>
              </a:rPr>
              <a:t>CA-Chronological age (age in years)</a:t>
            </a:r>
          </a:p>
          <a:p>
            <a:pPr marL="0" indent="0">
              <a:lnSpc>
                <a:spcPct val="90000"/>
              </a:lnSpc>
              <a:buNone/>
            </a:pPr>
            <a:r>
              <a:rPr lang="en-US" b="1" dirty="0">
                <a:solidFill>
                  <a:schemeClr val="accent2"/>
                </a:solidFill>
                <a:latin typeface="Times New Roman" pitchFamily="18" charset="0"/>
                <a:cs typeface="Times New Roman" pitchFamily="18" charset="0"/>
              </a:rPr>
              <a:t>M</a:t>
            </a:r>
            <a:r>
              <a:rPr lang="en-US" sz="2800" b="1" dirty="0">
                <a:solidFill>
                  <a:schemeClr val="accent2"/>
                </a:solidFill>
                <a:latin typeface="Times New Roman" pitchFamily="18" charset="0"/>
                <a:cs typeface="Times New Roman" pitchFamily="18" charset="0"/>
              </a:rPr>
              <a:t>A- score of Stanford Binet test </a:t>
            </a:r>
          </a:p>
          <a:p>
            <a:pPr>
              <a:lnSpc>
                <a:spcPct val="90000"/>
              </a:lnSpc>
            </a:pPr>
            <a:r>
              <a:rPr lang="en-US" sz="2800" dirty="0">
                <a:latin typeface="Times New Roman" pitchFamily="18" charset="0"/>
                <a:cs typeface="Times New Roman" pitchFamily="18" charset="0"/>
              </a:rPr>
              <a:t>Those who have an I.Q below 70 are retarded</a:t>
            </a:r>
          </a:p>
          <a:p>
            <a:pPr>
              <a:lnSpc>
                <a:spcPct val="90000"/>
              </a:lnSpc>
            </a:pPr>
            <a:r>
              <a:rPr lang="en-US" sz="2800" dirty="0">
                <a:latin typeface="Times New Roman" pitchFamily="18" charset="0"/>
                <a:cs typeface="Times New Roman" pitchFamily="18" charset="0"/>
              </a:rPr>
              <a:t>I.Q is the product of genetics, nutrition and environment. </a:t>
            </a:r>
          </a:p>
          <a:p>
            <a:pPr>
              <a:lnSpc>
                <a:spcPct val="90000"/>
              </a:lnSpc>
            </a:pPr>
            <a:r>
              <a:rPr lang="en-US" sz="2800" dirty="0">
                <a:latin typeface="Times New Roman" pitchFamily="18" charset="0"/>
                <a:cs typeface="Times New Roman" pitchFamily="18" charset="0"/>
              </a:rPr>
              <a:t>Men are generally good in problem solving. Women are good in reasoning, word fluency and memory</a:t>
            </a:r>
          </a:p>
          <a:p>
            <a:pPr>
              <a:lnSpc>
                <a:spcPct val="90000"/>
              </a:lnSpc>
            </a:pPr>
            <a:r>
              <a:rPr lang="en-US" sz="2800" dirty="0">
                <a:latin typeface="Times New Roman" pitchFamily="18" charset="0"/>
                <a:cs typeface="Times New Roman" pitchFamily="18" charset="0"/>
              </a:rPr>
              <a:t>I.Q is not a static phenomenon. It keeps changing. Good health, mental equilibrium and pleasant challenging environment improve the intellectual functioning of the individual.</a:t>
            </a:r>
          </a:p>
          <a:p>
            <a:endParaRPr lang="en-IN" dirty="0"/>
          </a:p>
        </p:txBody>
      </p:sp>
      <p:pic>
        <p:nvPicPr>
          <p:cNvPr id="4" name="Picture 3">
            <a:extLst>
              <a:ext uri="{FF2B5EF4-FFF2-40B4-BE49-F238E27FC236}">
                <a16:creationId xmlns:a16="http://schemas.microsoft.com/office/drawing/2014/main" id="{29FFE60F-C10D-AABC-E267-E2EB2D8EBDCD}"/>
              </a:ext>
            </a:extLst>
          </p:cNvPr>
          <p:cNvPicPr>
            <a:picLocks noChangeAspect="1"/>
          </p:cNvPicPr>
          <p:nvPr/>
        </p:nvPicPr>
        <p:blipFill>
          <a:blip r:embed="rId2"/>
          <a:stretch>
            <a:fillRect/>
          </a:stretch>
        </p:blipFill>
        <p:spPr>
          <a:xfrm>
            <a:off x="7579360" y="365125"/>
            <a:ext cx="3884881" cy="3307973"/>
          </a:xfrm>
          <a:prstGeom prst="rect">
            <a:avLst/>
          </a:prstGeom>
        </p:spPr>
      </p:pic>
    </p:spTree>
    <p:extLst>
      <p:ext uri="{BB962C8B-B14F-4D97-AF65-F5344CB8AC3E}">
        <p14:creationId xmlns:p14="http://schemas.microsoft.com/office/powerpoint/2010/main" val="17109127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8A55-CB7D-B484-520B-89EC44A8A3E3}"/>
              </a:ext>
            </a:extLst>
          </p:cNvPr>
          <p:cNvSpPr>
            <a:spLocks noGrp="1"/>
          </p:cNvSpPr>
          <p:nvPr>
            <p:ph type="title"/>
          </p:nvPr>
        </p:nvSpPr>
        <p:spPr>
          <a:xfrm>
            <a:off x="487680" y="-111759"/>
            <a:ext cx="10866120" cy="1802448"/>
          </a:xfrm>
        </p:spPr>
        <p:txBody>
          <a:bodyPr>
            <a:normAutofit/>
          </a:bodyPr>
          <a:lstStyle/>
          <a:p>
            <a:r>
              <a:rPr lang="en-US" sz="4000" b="1" dirty="0">
                <a:latin typeface="Times New Roman" pitchFamily="18" charset="0"/>
                <a:cs typeface="Times New Roman" pitchFamily="18" charset="0"/>
              </a:rPr>
              <a:t>               </a:t>
            </a:r>
            <a:r>
              <a:rPr lang="en-US" sz="3600" b="1" dirty="0">
                <a:latin typeface="Times New Roman" pitchFamily="18" charset="0"/>
                <a:cs typeface="Times New Roman" pitchFamily="18" charset="0"/>
              </a:rPr>
              <a:t>Attention Span &amp; Concentration</a:t>
            </a:r>
            <a:endParaRPr lang="en-IN" sz="3600" b="1" dirty="0"/>
          </a:p>
        </p:txBody>
      </p:sp>
      <p:sp>
        <p:nvSpPr>
          <p:cNvPr id="3" name="Content Placeholder 2">
            <a:extLst>
              <a:ext uri="{FF2B5EF4-FFF2-40B4-BE49-F238E27FC236}">
                <a16:creationId xmlns:a16="http://schemas.microsoft.com/office/drawing/2014/main" id="{D713689C-429E-BB5C-76B8-0FD805A83F06}"/>
              </a:ext>
            </a:extLst>
          </p:cNvPr>
          <p:cNvSpPr>
            <a:spLocks noGrp="1"/>
          </p:cNvSpPr>
          <p:nvPr>
            <p:ph idx="1"/>
          </p:nvPr>
        </p:nvSpPr>
        <p:spPr>
          <a:xfrm>
            <a:off x="838200" y="1290320"/>
            <a:ext cx="10515600" cy="5344160"/>
          </a:xfrm>
        </p:spPr>
        <p:txBody>
          <a:bodyPr>
            <a:normAutofit fontScale="92500" lnSpcReduction="10000"/>
          </a:bodyPr>
          <a:lstStyle/>
          <a:p>
            <a:pPr>
              <a:lnSpc>
                <a:spcPct val="90000"/>
              </a:lnSpc>
              <a:buFont typeface="Wingdings" panose="05000000000000000000" pitchFamily="2" charset="2"/>
              <a:buChar char="v"/>
            </a:pPr>
            <a:r>
              <a:rPr lang="en-US" sz="2800" dirty="0">
                <a:latin typeface="Times New Roman" pitchFamily="18" charset="0"/>
                <a:cs typeface="Times New Roman" pitchFamily="18" charset="0"/>
              </a:rPr>
              <a:t>Two factors- Internal &amp; External</a:t>
            </a:r>
          </a:p>
          <a:p>
            <a:pPr>
              <a:lnSpc>
                <a:spcPct val="90000"/>
              </a:lnSpc>
              <a:buNone/>
            </a:pPr>
            <a:r>
              <a:rPr lang="en-US" sz="2800" b="1" dirty="0">
                <a:latin typeface="Times New Roman" pitchFamily="18" charset="0"/>
                <a:cs typeface="Times New Roman" pitchFamily="18" charset="0"/>
              </a:rPr>
              <a:t>Internal</a:t>
            </a:r>
            <a:endParaRPr lang="en-US" sz="2800" dirty="0">
              <a:latin typeface="Times New Roman" pitchFamily="18" charset="0"/>
              <a:cs typeface="Times New Roman" pitchFamily="18" charset="0"/>
            </a:endParaRPr>
          </a:p>
          <a:p>
            <a:pPr>
              <a:lnSpc>
                <a:spcPct val="90000"/>
              </a:lnSpc>
            </a:pPr>
            <a:r>
              <a:rPr lang="en-US" sz="2800" b="1" dirty="0">
                <a:latin typeface="Times New Roman" pitchFamily="18" charset="0"/>
                <a:cs typeface="Times New Roman" pitchFamily="18" charset="0"/>
              </a:rPr>
              <a:t>Fasting &amp; Feasting- </a:t>
            </a:r>
            <a:r>
              <a:rPr lang="en-US" sz="2800" dirty="0">
                <a:latin typeface="Times New Roman" pitchFamily="18" charset="0"/>
                <a:cs typeface="Times New Roman" pitchFamily="18" charset="0"/>
              </a:rPr>
              <a:t>If the adolescent is fasting or took food 5 to 6 </a:t>
            </a:r>
            <a:r>
              <a:rPr lang="en-US" sz="2800" dirty="0" err="1">
                <a:latin typeface="Times New Roman" pitchFamily="18" charset="0"/>
                <a:cs typeface="Times New Roman" pitchFamily="18" charset="0"/>
              </a:rPr>
              <a:t>hrs</a:t>
            </a:r>
            <a:r>
              <a:rPr lang="en-US" sz="2800" dirty="0">
                <a:latin typeface="Times New Roman" pitchFamily="18" charset="0"/>
                <a:cs typeface="Times New Roman" pitchFamily="18" charset="0"/>
              </a:rPr>
              <a:t> ago, the glucose level in the blood drops to 60 mg per 100 ml.</a:t>
            </a:r>
          </a:p>
          <a:p>
            <a:pPr>
              <a:lnSpc>
                <a:spcPct val="90000"/>
              </a:lnSpc>
            </a:pPr>
            <a:r>
              <a:rPr lang="en-US" sz="2800" dirty="0">
                <a:latin typeface="Times New Roman" pitchFamily="18" charset="0"/>
                <a:cs typeface="Times New Roman" pitchFamily="18" charset="0"/>
              </a:rPr>
              <a:t>This Hypoglycemia makes the individual Unable to sustain his/her attention and concentration.</a:t>
            </a:r>
          </a:p>
          <a:p>
            <a:pPr>
              <a:lnSpc>
                <a:spcPct val="90000"/>
              </a:lnSpc>
            </a:pPr>
            <a:r>
              <a:rPr lang="en-US" sz="2800" dirty="0">
                <a:latin typeface="Times New Roman" pitchFamily="18" charset="0"/>
                <a:cs typeface="Times New Roman" pitchFamily="18" charset="0"/>
              </a:rPr>
              <a:t>On the other hand , if he had taken very high calorie diet, he feels drowsy and fails to concentrate.</a:t>
            </a:r>
          </a:p>
          <a:p>
            <a:pPr>
              <a:lnSpc>
                <a:spcPct val="90000"/>
              </a:lnSpc>
            </a:pPr>
            <a:r>
              <a:rPr lang="en-US" sz="2800" dirty="0">
                <a:latin typeface="Times New Roman" pitchFamily="18" charset="0"/>
                <a:cs typeface="Times New Roman" pitchFamily="18" charset="0"/>
              </a:rPr>
              <a:t>Pain and discomfort in the body</a:t>
            </a:r>
          </a:p>
          <a:p>
            <a:pPr>
              <a:lnSpc>
                <a:spcPct val="90000"/>
              </a:lnSpc>
            </a:pPr>
            <a:r>
              <a:rPr lang="en-US" sz="2800" dirty="0">
                <a:latin typeface="Times New Roman" pitchFamily="18" charset="0"/>
                <a:cs typeface="Times New Roman" pitchFamily="18" charset="0"/>
              </a:rPr>
              <a:t>Dissatisfaction and disappointments</a:t>
            </a:r>
          </a:p>
          <a:p>
            <a:pPr>
              <a:lnSpc>
                <a:spcPct val="90000"/>
              </a:lnSpc>
            </a:pPr>
            <a:r>
              <a:rPr lang="en-US" dirty="0">
                <a:latin typeface="Times New Roman" pitchFamily="18" charset="0"/>
                <a:cs typeface="Times New Roman" pitchFamily="18" charset="0"/>
              </a:rPr>
              <a:t>W</a:t>
            </a:r>
            <a:r>
              <a:rPr lang="en-US" sz="2800" dirty="0">
                <a:latin typeface="Times New Roman" pitchFamily="18" charset="0"/>
                <a:cs typeface="Times New Roman" pitchFamily="18" charset="0"/>
              </a:rPr>
              <a:t>orries about family, finance and future</a:t>
            </a:r>
          </a:p>
          <a:p>
            <a:pPr>
              <a:lnSpc>
                <a:spcPct val="90000"/>
              </a:lnSpc>
            </a:pPr>
            <a:r>
              <a:rPr lang="en-US" sz="2800" dirty="0">
                <a:latin typeface="Times New Roman" pitchFamily="18" charset="0"/>
                <a:cs typeface="Times New Roman" pitchFamily="18" charset="0"/>
              </a:rPr>
              <a:t>Negative emotions like fear, sadness, anger, jealousy, inferiority</a:t>
            </a:r>
          </a:p>
          <a:p>
            <a:endParaRPr lang="en-IN" dirty="0"/>
          </a:p>
        </p:txBody>
      </p:sp>
    </p:spTree>
    <p:extLst>
      <p:ext uri="{BB962C8B-B14F-4D97-AF65-F5344CB8AC3E}">
        <p14:creationId xmlns:p14="http://schemas.microsoft.com/office/powerpoint/2010/main" val="4173098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DA3E-6C11-6754-07A8-8456419C3A39}"/>
              </a:ext>
            </a:extLst>
          </p:cNvPr>
          <p:cNvSpPr>
            <a:spLocks noGrp="1"/>
          </p:cNvSpPr>
          <p:nvPr>
            <p:ph type="title"/>
          </p:nvPr>
        </p:nvSpPr>
        <p:spPr>
          <a:xfrm>
            <a:off x="838200" y="-91439"/>
            <a:ext cx="10515600" cy="751839"/>
          </a:xfrm>
        </p:spPr>
        <p:txBody>
          <a:bodyPr>
            <a:normAutofit/>
          </a:bodyPr>
          <a:lstStyle/>
          <a:p>
            <a:r>
              <a:rPr lang="en-IN" dirty="0"/>
              <a:t>External factors </a:t>
            </a:r>
          </a:p>
        </p:txBody>
      </p:sp>
      <p:pic>
        <p:nvPicPr>
          <p:cNvPr id="4" name="Content Placeholder 3">
            <a:extLst>
              <a:ext uri="{FF2B5EF4-FFF2-40B4-BE49-F238E27FC236}">
                <a16:creationId xmlns:a16="http://schemas.microsoft.com/office/drawing/2014/main" id="{873C01FD-F3DB-2CD4-5C28-E48A14964E28}"/>
              </a:ext>
            </a:extLst>
          </p:cNvPr>
          <p:cNvPicPr>
            <a:picLocks noGrp="1" noChangeAspect="1"/>
          </p:cNvPicPr>
          <p:nvPr>
            <p:ph idx="1"/>
          </p:nvPr>
        </p:nvPicPr>
        <p:blipFill>
          <a:blip r:embed="rId2"/>
          <a:stretch>
            <a:fillRect/>
          </a:stretch>
        </p:blipFill>
        <p:spPr>
          <a:xfrm>
            <a:off x="508001" y="731520"/>
            <a:ext cx="11409680" cy="6197600"/>
          </a:xfrm>
          <a:prstGeom prst="rect">
            <a:avLst/>
          </a:prstGeom>
        </p:spPr>
      </p:pic>
    </p:spTree>
    <p:extLst>
      <p:ext uri="{BB962C8B-B14F-4D97-AF65-F5344CB8AC3E}">
        <p14:creationId xmlns:p14="http://schemas.microsoft.com/office/powerpoint/2010/main" val="3213991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1938-3D28-542A-0720-F4FDE512386D}"/>
              </a:ext>
            </a:extLst>
          </p:cNvPr>
          <p:cNvSpPr>
            <a:spLocks noGrp="1"/>
          </p:cNvSpPr>
          <p:nvPr>
            <p:ph type="title"/>
          </p:nvPr>
        </p:nvSpPr>
        <p:spPr/>
        <p:txBody>
          <a:bodyPr/>
          <a:lstStyle/>
          <a:p>
            <a:pPr algn="ctr"/>
            <a:r>
              <a:rPr lang="en-IN" b="0" i="0" dirty="0">
                <a:solidFill>
                  <a:srgbClr val="212121"/>
                </a:solidFill>
                <a:effectLst/>
                <a:latin typeface="FS Albert Extra Bold"/>
              </a:rPr>
              <a:t>How Memories Are Formed</a:t>
            </a:r>
            <a:br>
              <a:rPr lang="en-IN" b="0" i="0" dirty="0">
                <a:solidFill>
                  <a:srgbClr val="212121"/>
                </a:solidFill>
                <a:effectLst/>
                <a:latin typeface="FS Albert Extra Bold"/>
              </a:rPr>
            </a:br>
            <a:endParaRPr lang="en-IN" dirty="0"/>
          </a:p>
        </p:txBody>
      </p:sp>
      <p:sp>
        <p:nvSpPr>
          <p:cNvPr id="3" name="Content Placeholder 2">
            <a:extLst>
              <a:ext uri="{FF2B5EF4-FFF2-40B4-BE49-F238E27FC236}">
                <a16:creationId xmlns:a16="http://schemas.microsoft.com/office/drawing/2014/main" id="{900A5B45-6ED1-5114-3460-3AA40727AF1F}"/>
              </a:ext>
            </a:extLst>
          </p:cNvPr>
          <p:cNvSpPr>
            <a:spLocks noGrp="1"/>
          </p:cNvSpPr>
          <p:nvPr>
            <p:ph idx="1"/>
          </p:nvPr>
        </p:nvSpPr>
        <p:spPr>
          <a:xfrm>
            <a:off x="838200" y="953310"/>
            <a:ext cx="10515600" cy="5904689"/>
          </a:xfrm>
        </p:spPr>
        <p:txBody>
          <a:bodyPr>
            <a:normAutofit/>
          </a:bodyPr>
          <a:lstStyle/>
          <a:p>
            <a:pPr>
              <a:lnSpc>
                <a:spcPct val="100000"/>
              </a:lnSpc>
            </a:pPr>
            <a:r>
              <a:rPr lang="en-US" b="0" i="0" dirty="0">
                <a:solidFill>
                  <a:srgbClr val="212121"/>
                </a:solidFill>
                <a:effectLst/>
                <a:latin typeface="Times New Roman" panose="02020603050405020304" pitchFamily="18" charset="0"/>
                <a:cs typeface="Times New Roman" panose="02020603050405020304" pitchFamily="18" charset="0"/>
              </a:rPr>
              <a:t>In order to create a new memory, information must be changed into a usable form, which occurs through a process known as </a:t>
            </a:r>
            <a:r>
              <a:rPr lang="en-US" b="0" i="1" dirty="0">
                <a:solidFill>
                  <a:srgbClr val="212121"/>
                </a:solidFill>
                <a:effectLst/>
                <a:latin typeface="Times New Roman" panose="02020603050405020304" pitchFamily="18" charset="0"/>
                <a:cs typeface="Times New Roman" panose="02020603050405020304" pitchFamily="18" charset="0"/>
              </a:rPr>
              <a:t>encoding</a:t>
            </a:r>
            <a:r>
              <a:rPr lang="en-US" b="0" i="0" dirty="0">
                <a:solidFill>
                  <a:srgbClr val="212121"/>
                </a:solidFill>
                <a:effectLst/>
                <a:latin typeface="Times New Roman" panose="02020603050405020304" pitchFamily="18" charset="0"/>
                <a:cs typeface="Times New Roman" panose="02020603050405020304" pitchFamily="18" charset="0"/>
              </a:rPr>
              <a:t>. Once the information has been successfully encoded, it must be stored in memory for later use.</a:t>
            </a:r>
          </a:p>
          <a:p>
            <a:pPr>
              <a:lnSpc>
                <a:spcPct val="100000"/>
              </a:lnSpc>
            </a:pPr>
            <a:r>
              <a:rPr lang="en-US" dirty="0">
                <a:solidFill>
                  <a:srgbClr val="212121"/>
                </a:solidFill>
                <a:latin typeface="Times New Roman" panose="02020603050405020304" pitchFamily="18" charset="0"/>
                <a:cs typeface="Times New Roman" panose="02020603050405020304" pitchFamily="18" charset="0"/>
              </a:rPr>
              <a:t>M</a:t>
            </a:r>
            <a:r>
              <a:rPr lang="en-US" b="0" i="0" dirty="0">
                <a:solidFill>
                  <a:srgbClr val="212121"/>
                </a:solidFill>
                <a:effectLst/>
                <a:latin typeface="Times New Roman" panose="02020603050405020304" pitchFamily="18" charset="0"/>
                <a:cs typeface="Times New Roman" panose="02020603050405020304" pitchFamily="18" charset="0"/>
              </a:rPr>
              <a:t>emories are created through the connections that exist between these neurons—either by strengthening these connections or through the growth of new connections</a:t>
            </a:r>
          </a:p>
          <a:p>
            <a:pPr>
              <a:lnSpc>
                <a:spcPct val="100000"/>
              </a:lnSpc>
            </a:pPr>
            <a:r>
              <a:rPr lang="en-US" b="0" i="0" dirty="0">
                <a:solidFill>
                  <a:srgbClr val="212121"/>
                </a:solidFill>
                <a:effectLst/>
                <a:latin typeface="Times New Roman" panose="02020603050405020304" pitchFamily="18" charset="0"/>
                <a:cs typeface="Times New Roman" panose="02020603050405020304" pitchFamily="18" charset="0"/>
              </a:rPr>
              <a:t>This is why reviewing and rehearsing information improves the ability to remember it.</a:t>
            </a:r>
          </a:p>
          <a:p>
            <a:pPr>
              <a:lnSpc>
                <a:spcPct val="100000"/>
              </a:lnSpc>
            </a:pPr>
            <a:r>
              <a:rPr lang="en-US" b="0" i="0" dirty="0">
                <a:solidFill>
                  <a:srgbClr val="212121"/>
                </a:solidFill>
                <a:effectLst/>
                <a:latin typeface="Times New Roman" panose="02020603050405020304" pitchFamily="18" charset="0"/>
                <a:cs typeface="Times New Roman" panose="02020603050405020304" pitchFamily="18" charset="0"/>
              </a:rPr>
              <a:t> Practice strengthens the connections between the synapses that store that memory.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291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E348-C1FC-B10A-3052-5943871FEE6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84E163D-7ED2-00BE-D619-7324BF0CD0C6}"/>
              </a:ext>
            </a:extLst>
          </p:cNvPr>
          <p:cNvPicPr>
            <a:picLocks noGrp="1" noChangeAspect="1"/>
          </p:cNvPicPr>
          <p:nvPr>
            <p:ph idx="1"/>
          </p:nvPr>
        </p:nvPicPr>
        <p:blipFill>
          <a:blip r:embed="rId3"/>
          <a:stretch>
            <a:fillRect/>
          </a:stretch>
        </p:blipFill>
        <p:spPr>
          <a:xfrm>
            <a:off x="838200" y="144379"/>
            <a:ext cx="9767738" cy="2582780"/>
          </a:xfrm>
        </p:spPr>
      </p:pic>
      <p:sp>
        <p:nvSpPr>
          <p:cNvPr id="8" name="TextBox 7">
            <a:extLst>
              <a:ext uri="{FF2B5EF4-FFF2-40B4-BE49-F238E27FC236}">
                <a16:creationId xmlns:a16="http://schemas.microsoft.com/office/drawing/2014/main" id="{A8B6F00C-4494-865F-3EA3-78F1F4BDE7F3}"/>
              </a:ext>
            </a:extLst>
          </p:cNvPr>
          <p:cNvSpPr txBox="1"/>
          <p:nvPr/>
        </p:nvSpPr>
        <p:spPr>
          <a:xfrm>
            <a:off x="778042" y="3105834"/>
            <a:ext cx="10363200" cy="2556982"/>
          </a:xfrm>
          <a:prstGeom prst="rect">
            <a:avLst/>
          </a:prstGeom>
          <a:noFill/>
        </p:spPr>
        <p:txBody>
          <a:bodyPr wrap="square">
            <a:spAutoFit/>
          </a:bodyPr>
          <a:lstStyle/>
          <a:p>
            <a:pPr marL="457200" lvl="0" indent="-457200">
              <a:lnSpc>
                <a:spcPct val="200000"/>
              </a:lnSpc>
              <a:buFont typeface="Wingdings" panose="05000000000000000000" pitchFamily="2" charset="2"/>
              <a:buChar char="§"/>
            </a:pPr>
            <a:r>
              <a:rPr lang="en-US" sz="2800" dirty="0"/>
              <a:t>Acquiring knowledge, need to excel oneself , awareness of the value of education in the personality development and in the management of life events are the internal motivating factors</a:t>
            </a:r>
            <a:endParaRPr lang="en-IN" sz="2800" dirty="0"/>
          </a:p>
        </p:txBody>
      </p:sp>
    </p:spTree>
    <p:extLst>
      <p:ext uri="{BB962C8B-B14F-4D97-AF65-F5344CB8AC3E}">
        <p14:creationId xmlns:p14="http://schemas.microsoft.com/office/powerpoint/2010/main" val="16485697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2CDA-FADE-2AB4-A62E-A5FA3EB7C09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8F4BBF1-27F9-DB3E-0998-78979081DB32}"/>
              </a:ext>
            </a:extLst>
          </p:cNvPr>
          <p:cNvPicPr>
            <a:picLocks noGrp="1" noChangeAspect="1"/>
          </p:cNvPicPr>
          <p:nvPr>
            <p:ph idx="1"/>
          </p:nvPr>
        </p:nvPicPr>
        <p:blipFill>
          <a:blip r:embed="rId2"/>
          <a:stretch>
            <a:fillRect/>
          </a:stretch>
        </p:blipFill>
        <p:spPr>
          <a:xfrm>
            <a:off x="198119" y="0"/>
            <a:ext cx="11795761" cy="8109285"/>
          </a:xfrm>
          <a:prstGeom prst="rect">
            <a:avLst/>
          </a:prstGeom>
        </p:spPr>
      </p:pic>
    </p:spTree>
    <p:extLst>
      <p:ext uri="{BB962C8B-B14F-4D97-AF65-F5344CB8AC3E}">
        <p14:creationId xmlns:p14="http://schemas.microsoft.com/office/powerpoint/2010/main" val="21901798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B533-6F7C-02B5-5467-260A60C906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54BD10-AEDE-4255-9B02-0C543C7FA9A0}"/>
              </a:ext>
            </a:extLst>
          </p:cNvPr>
          <p:cNvSpPr>
            <a:spLocks noGrp="1"/>
          </p:cNvSpPr>
          <p:nvPr>
            <p:ph idx="1"/>
          </p:nvPr>
        </p:nvSpPr>
        <p:spPr>
          <a:xfrm>
            <a:off x="838200" y="365125"/>
            <a:ext cx="10515600" cy="5811838"/>
          </a:xfrm>
        </p:spPr>
        <p:txBody>
          <a:bodyPr>
            <a:normAutofit lnSpcReduction="10000"/>
          </a:bodyPr>
          <a:lstStyle/>
          <a:p>
            <a:r>
              <a:rPr lang="en-US" b="1" dirty="0"/>
              <a:t>Physical Health</a:t>
            </a:r>
          </a:p>
          <a:p>
            <a:pPr>
              <a:lnSpc>
                <a:spcPct val="200000"/>
              </a:lnSpc>
            </a:pPr>
            <a:r>
              <a:rPr lang="en-US" b="1" dirty="0"/>
              <a:t>Mental health- </a:t>
            </a:r>
            <a:r>
              <a:rPr lang="en-US" dirty="0"/>
              <a:t>anxiety disorders, identity crisis, performance anxiety,  the big gap between the realities of life and fantasies, lack of sexual education, social disorganization like unhealthy and unethical competitions, uncertain society, unequal distribution of wealth also leads to anxiety.</a:t>
            </a:r>
          </a:p>
          <a:p>
            <a:pPr>
              <a:lnSpc>
                <a:spcPct val="200000"/>
              </a:lnSpc>
            </a:pPr>
            <a:r>
              <a:rPr lang="en-US" dirty="0"/>
              <a:t>Depression, Hysterical disorder, Drug abuse</a:t>
            </a:r>
            <a:endParaRPr lang="en-IN" dirty="0"/>
          </a:p>
          <a:p>
            <a:endParaRPr lang="en-IN" dirty="0"/>
          </a:p>
        </p:txBody>
      </p:sp>
    </p:spTree>
    <p:extLst>
      <p:ext uri="{BB962C8B-B14F-4D97-AF65-F5344CB8AC3E}">
        <p14:creationId xmlns:p14="http://schemas.microsoft.com/office/powerpoint/2010/main" val="27576655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EF4C-BB53-90F4-9CE6-C46FBC064C15}"/>
              </a:ext>
            </a:extLst>
          </p:cNvPr>
          <p:cNvSpPr>
            <a:spLocks noGrp="1"/>
          </p:cNvSpPr>
          <p:nvPr>
            <p:ph type="title"/>
          </p:nvPr>
        </p:nvSpPr>
        <p:spPr>
          <a:xfrm>
            <a:off x="838200" y="71121"/>
            <a:ext cx="10515600" cy="859322"/>
          </a:xfrm>
        </p:spPr>
        <p:txBody>
          <a:bodyPr>
            <a:normAutofit/>
          </a:bodyPr>
          <a:lstStyle/>
          <a:p>
            <a:r>
              <a:rPr lang="en-US" sz="4400" b="1" dirty="0">
                <a:latin typeface="Times New Roman" pitchFamily="18" charset="0"/>
                <a:cs typeface="Times New Roman" pitchFamily="18" charset="0"/>
              </a:rPr>
              <a:t>                       Good study habits</a:t>
            </a:r>
            <a:endParaRPr lang="en-IN" dirty="0"/>
          </a:p>
        </p:txBody>
      </p:sp>
      <p:pic>
        <p:nvPicPr>
          <p:cNvPr id="4" name="Content Placeholder 3">
            <a:extLst>
              <a:ext uri="{FF2B5EF4-FFF2-40B4-BE49-F238E27FC236}">
                <a16:creationId xmlns:a16="http://schemas.microsoft.com/office/drawing/2014/main" id="{43DF88C7-52CA-FFD7-00CD-F0D736F23844}"/>
              </a:ext>
            </a:extLst>
          </p:cNvPr>
          <p:cNvPicPr>
            <a:picLocks noGrp="1" noChangeAspect="1"/>
          </p:cNvPicPr>
          <p:nvPr>
            <p:ph idx="1"/>
          </p:nvPr>
        </p:nvPicPr>
        <p:blipFill>
          <a:blip r:embed="rId2"/>
          <a:stretch>
            <a:fillRect/>
          </a:stretch>
        </p:blipFill>
        <p:spPr>
          <a:xfrm>
            <a:off x="343837" y="741680"/>
            <a:ext cx="12031578" cy="6116320"/>
          </a:xfrm>
          <a:prstGeom prst="rect">
            <a:avLst/>
          </a:prstGeom>
        </p:spPr>
      </p:pic>
    </p:spTree>
    <p:extLst>
      <p:ext uri="{BB962C8B-B14F-4D97-AF65-F5344CB8AC3E}">
        <p14:creationId xmlns:p14="http://schemas.microsoft.com/office/powerpoint/2010/main" val="17516998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48E4-CDED-53E4-00FC-946A14A2E74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2C0EF19-FF18-0F6F-E00A-4DEC7E59A205}"/>
              </a:ext>
            </a:extLst>
          </p:cNvPr>
          <p:cNvPicPr>
            <a:picLocks noGrp="1" noChangeAspect="1"/>
          </p:cNvPicPr>
          <p:nvPr>
            <p:ph idx="1"/>
          </p:nvPr>
        </p:nvPicPr>
        <p:blipFill>
          <a:blip r:embed="rId2"/>
          <a:stretch>
            <a:fillRect/>
          </a:stretch>
        </p:blipFill>
        <p:spPr>
          <a:xfrm>
            <a:off x="1560945" y="188146"/>
            <a:ext cx="8469746" cy="6669854"/>
          </a:xfrm>
          <a:prstGeom prst="rect">
            <a:avLst/>
          </a:prstGeom>
        </p:spPr>
      </p:pic>
    </p:spTree>
    <p:extLst>
      <p:ext uri="{BB962C8B-B14F-4D97-AF65-F5344CB8AC3E}">
        <p14:creationId xmlns:p14="http://schemas.microsoft.com/office/powerpoint/2010/main" val="34531133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482-1379-4FE3-24D8-C7ADD344C7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A3E597-7628-3B19-EF5C-0727C146B96E}"/>
              </a:ext>
            </a:extLst>
          </p:cNvPr>
          <p:cNvSpPr>
            <a:spLocks noGrp="1"/>
          </p:cNvSpPr>
          <p:nvPr>
            <p:ph idx="1"/>
          </p:nvPr>
        </p:nvSpPr>
        <p:spPr>
          <a:xfrm>
            <a:off x="233680" y="132080"/>
            <a:ext cx="11120120" cy="6939280"/>
          </a:xfrm>
        </p:spPr>
        <p:txBody>
          <a:bodyPr>
            <a:normAutofit fontScale="77500" lnSpcReduction="20000"/>
          </a:bodyPr>
          <a:lstStyle/>
          <a:p>
            <a:pPr algn="l">
              <a:lnSpc>
                <a:spcPct val="120000"/>
              </a:lnSpc>
            </a:pPr>
            <a:r>
              <a:rPr lang="en-US" sz="3300" b="0" i="0" dirty="0">
                <a:solidFill>
                  <a:srgbClr val="000000"/>
                </a:solidFill>
                <a:effectLst/>
                <a:latin typeface="Times New Roman" panose="02020603050405020304" pitchFamily="18" charset="0"/>
                <a:cs typeface="Times New Roman" panose="02020603050405020304" pitchFamily="18" charset="0"/>
              </a:rPr>
              <a:t>There are several different things that you can do to stay motivated during your studies. Some of the most effective tips include:</a:t>
            </a:r>
          </a:p>
          <a:p>
            <a:pPr algn="l">
              <a:lnSpc>
                <a:spcPct val="120000"/>
              </a:lnSpc>
              <a:buFont typeface="+mj-lt"/>
              <a:buAutoNum type="arabicPeriod"/>
            </a:pPr>
            <a:r>
              <a:rPr lang="en-US" sz="3300" b="0" i="0" dirty="0">
                <a:solidFill>
                  <a:srgbClr val="000000"/>
                </a:solidFill>
                <a:effectLst/>
                <a:latin typeface="Times New Roman" panose="02020603050405020304" pitchFamily="18" charset="0"/>
                <a:cs typeface="Times New Roman" panose="02020603050405020304" pitchFamily="18" charset="0"/>
              </a:rPr>
              <a:t>Set realistic goals for yourself and strive to accomplish as many of them as possible.</a:t>
            </a:r>
          </a:p>
          <a:p>
            <a:pPr algn="l">
              <a:lnSpc>
                <a:spcPct val="120000"/>
              </a:lnSpc>
              <a:buFont typeface="+mj-lt"/>
              <a:buAutoNum type="arabicPeriod"/>
            </a:pPr>
            <a:r>
              <a:rPr lang="en-US" sz="3300" b="0" i="0" dirty="0">
                <a:solidFill>
                  <a:srgbClr val="000000"/>
                </a:solidFill>
                <a:effectLst/>
                <a:latin typeface="Times New Roman" panose="02020603050405020304" pitchFamily="18" charset="0"/>
                <a:cs typeface="Times New Roman" panose="02020603050405020304" pitchFamily="18" charset="0"/>
              </a:rPr>
              <a:t>Make a study schedule and stick to it as closely as possible.</a:t>
            </a:r>
          </a:p>
          <a:p>
            <a:pPr algn="l">
              <a:lnSpc>
                <a:spcPct val="120000"/>
              </a:lnSpc>
              <a:buFont typeface="+mj-lt"/>
              <a:buAutoNum type="arabicPeriod"/>
            </a:pPr>
            <a:r>
              <a:rPr lang="en-US" sz="3300" b="0" i="0" dirty="0">
                <a:solidFill>
                  <a:srgbClr val="000000"/>
                </a:solidFill>
                <a:effectLst/>
                <a:latin typeface="Times New Roman" panose="02020603050405020304" pitchFamily="18" charset="0"/>
                <a:cs typeface="Times New Roman" panose="02020603050405020304" pitchFamily="18" charset="0"/>
              </a:rPr>
              <a:t>Take breaks regularly, but make sure that you set a specific time for when you will resume studying.</a:t>
            </a:r>
          </a:p>
          <a:p>
            <a:pPr algn="l">
              <a:lnSpc>
                <a:spcPct val="120000"/>
              </a:lnSpc>
              <a:buFont typeface="+mj-lt"/>
              <a:buAutoNum type="arabicPeriod"/>
            </a:pPr>
            <a:r>
              <a:rPr lang="en-US" sz="3300" b="0" i="0" dirty="0">
                <a:solidFill>
                  <a:srgbClr val="000000"/>
                </a:solidFill>
                <a:effectLst/>
                <a:latin typeface="Times New Roman" panose="02020603050405020304" pitchFamily="18" charset="0"/>
                <a:cs typeface="Times New Roman" panose="02020603050405020304" pitchFamily="18" charset="0"/>
              </a:rPr>
              <a:t>Find a study group to help keep you accountable and motivated.</a:t>
            </a:r>
          </a:p>
          <a:p>
            <a:pPr algn="l">
              <a:lnSpc>
                <a:spcPct val="120000"/>
              </a:lnSpc>
              <a:buFont typeface="+mj-lt"/>
              <a:buAutoNum type="arabicPeriod"/>
            </a:pPr>
            <a:r>
              <a:rPr lang="en-US" sz="3300" b="0" i="0" dirty="0">
                <a:solidFill>
                  <a:srgbClr val="000000"/>
                </a:solidFill>
                <a:effectLst/>
                <a:latin typeface="Times New Roman" panose="02020603050405020304" pitchFamily="18" charset="0"/>
                <a:cs typeface="Times New Roman" panose="02020603050405020304" pitchFamily="18" charset="0"/>
              </a:rPr>
              <a:t>Reward yourself for completing tasks or reaching milestones, but do not overindulge or get too caught up in rewards.</a:t>
            </a:r>
          </a:p>
          <a:p>
            <a:pPr algn="l">
              <a:lnSpc>
                <a:spcPct val="120000"/>
              </a:lnSpc>
              <a:buFont typeface="+mj-lt"/>
              <a:buAutoNum type="arabicPeriod"/>
            </a:pPr>
            <a:r>
              <a:rPr lang="en-US" sz="3300" b="0" i="0" dirty="0">
                <a:solidFill>
                  <a:srgbClr val="000000"/>
                </a:solidFill>
                <a:effectLst/>
                <a:latin typeface="Times New Roman" panose="02020603050405020304" pitchFamily="18" charset="0"/>
                <a:cs typeface="Times New Roman" panose="02020603050405020304" pitchFamily="18" charset="0"/>
              </a:rPr>
              <a:t>Be willing to adjust your goals or study habits if they are not working for you.</a:t>
            </a:r>
          </a:p>
          <a:p>
            <a:pPr algn="l">
              <a:lnSpc>
                <a:spcPct val="120000"/>
              </a:lnSpc>
              <a:buFont typeface="+mj-lt"/>
              <a:buAutoNum type="arabicPeriod"/>
            </a:pPr>
            <a:r>
              <a:rPr lang="en-US" sz="3300" b="0" i="0" dirty="0">
                <a:solidFill>
                  <a:srgbClr val="000000"/>
                </a:solidFill>
                <a:effectLst/>
                <a:latin typeface="Times New Roman" panose="02020603050405020304" pitchFamily="18" charset="0"/>
                <a:cs typeface="Times New Roman" panose="02020603050405020304" pitchFamily="18" charset="0"/>
              </a:rPr>
              <a:t>Keep a positive attitude and remember that even tricky tasks can be accomplished with enough effort and perseverance.</a:t>
            </a:r>
          </a:p>
          <a:p>
            <a:pPr algn="l">
              <a:lnSpc>
                <a:spcPct val="120000"/>
              </a:lnSpc>
              <a:buFont typeface="+mj-lt"/>
              <a:buAutoNum type="arabicPeriod"/>
            </a:pPr>
            <a:r>
              <a:rPr lang="en-US" sz="3300" dirty="0">
                <a:solidFill>
                  <a:srgbClr val="000000"/>
                </a:solidFill>
                <a:latin typeface="Times New Roman" panose="02020603050405020304" pitchFamily="18" charset="0"/>
                <a:cs typeface="Times New Roman" panose="02020603050405020304" pitchFamily="18" charset="0"/>
              </a:rPr>
              <a:t>SQ3R Method </a:t>
            </a:r>
            <a:endParaRPr lang="en-US" sz="3300"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917026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B82F-BFD2-0F1F-BFAB-F72B31A520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796DAF-73D9-68DA-6865-CF5ECEBCC189}"/>
              </a:ext>
            </a:extLst>
          </p:cNvPr>
          <p:cNvSpPr>
            <a:spLocks noGrp="1"/>
          </p:cNvSpPr>
          <p:nvPr>
            <p:ph idx="1"/>
          </p:nvPr>
        </p:nvSpPr>
        <p:spPr>
          <a:xfrm>
            <a:off x="838200" y="895927"/>
            <a:ext cx="10515600" cy="5281036"/>
          </a:xfrm>
        </p:spPr>
        <p:txBody>
          <a:bodyPr>
            <a:normAutofit lnSpcReduction="10000"/>
          </a:bodyPr>
          <a:lstStyle/>
          <a:p>
            <a:r>
              <a:rPr lang="en-IN" sz="3200" b="1" dirty="0">
                <a:solidFill>
                  <a:srgbClr val="FF0000"/>
                </a:solidFill>
              </a:rPr>
              <a:t>SQ3R  Method </a:t>
            </a:r>
          </a:p>
          <a:p>
            <a:endParaRPr lang="en-IN" dirty="0"/>
          </a:p>
          <a:p>
            <a:pPr>
              <a:lnSpc>
                <a:spcPct val="150000"/>
              </a:lnSpc>
            </a:pPr>
            <a:r>
              <a:rPr lang="en-IN" dirty="0">
                <a:solidFill>
                  <a:srgbClr val="FF0000"/>
                </a:solidFill>
              </a:rPr>
              <a:t>S-</a:t>
            </a:r>
            <a:r>
              <a:rPr lang="en-IN" dirty="0"/>
              <a:t> Survey- survey the headings and subheadings </a:t>
            </a:r>
          </a:p>
          <a:p>
            <a:pPr>
              <a:lnSpc>
                <a:spcPct val="150000"/>
              </a:lnSpc>
            </a:pPr>
            <a:r>
              <a:rPr lang="en-IN" dirty="0">
                <a:solidFill>
                  <a:srgbClr val="FF0000"/>
                </a:solidFill>
              </a:rPr>
              <a:t>Q</a:t>
            </a:r>
            <a:r>
              <a:rPr lang="en-IN" dirty="0"/>
              <a:t>- Questioning </a:t>
            </a:r>
          </a:p>
          <a:p>
            <a:pPr>
              <a:lnSpc>
                <a:spcPct val="150000"/>
              </a:lnSpc>
            </a:pPr>
            <a:r>
              <a:rPr lang="en-IN" dirty="0">
                <a:solidFill>
                  <a:srgbClr val="FF0000"/>
                </a:solidFill>
              </a:rPr>
              <a:t>R</a:t>
            </a:r>
            <a:r>
              <a:rPr lang="en-IN" dirty="0"/>
              <a:t>- Read- read the material carefully </a:t>
            </a:r>
          </a:p>
          <a:p>
            <a:pPr>
              <a:lnSpc>
                <a:spcPct val="150000"/>
              </a:lnSpc>
            </a:pPr>
            <a:r>
              <a:rPr lang="en-IN" dirty="0">
                <a:solidFill>
                  <a:srgbClr val="FF0000"/>
                </a:solidFill>
              </a:rPr>
              <a:t>R</a:t>
            </a:r>
            <a:r>
              <a:rPr lang="en-IN" dirty="0"/>
              <a:t>- Recite – after reading , recite the information from it</a:t>
            </a:r>
          </a:p>
          <a:p>
            <a:pPr>
              <a:lnSpc>
                <a:spcPct val="150000"/>
              </a:lnSpc>
            </a:pPr>
            <a:r>
              <a:rPr lang="en-IN" dirty="0">
                <a:solidFill>
                  <a:srgbClr val="FF0000"/>
                </a:solidFill>
              </a:rPr>
              <a:t>R</a:t>
            </a:r>
            <a:r>
              <a:rPr lang="en-IN" dirty="0"/>
              <a:t>- Review- review the entire information by quizzing yourself and then reread anything you fail to recall. </a:t>
            </a:r>
          </a:p>
        </p:txBody>
      </p:sp>
    </p:spTree>
    <p:extLst>
      <p:ext uri="{BB962C8B-B14F-4D97-AF65-F5344CB8AC3E}">
        <p14:creationId xmlns:p14="http://schemas.microsoft.com/office/powerpoint/2010/main" val="371186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437F-CC57-6FBE-E470-B745B36B2144}"/>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3289E177-260D-481D-F5A6-2B6B1877BA12}"/>
              </a:ext>
            </a:extLst>
          </p:cNvPr>
          <p:cNvPicPr>
            <a:picLocks noGrp="1" noChangeAspect="1"/>
          </p:cNvPicPr>
          <p:nvPr>
            <p:ph idx="1"/>
          </p:nvPr>
        </p:nvPicPr>
        <p:blipFill>
          <a:blip r:embed="rId3"/>
          <a:stretch>
            <a:fillRect/>
          </a:stretch>
        </p:blipFill>
        <p:spPr>
          <a:xfrm>
            <a:off x="152401" y="152400"/>
            <a:ext cx="6624320" cy="6471920"/>
          </a:xfrm>
          <a:prstGeom prst="rect">
            <a:avLst/>
          </a:prstGeom>
          <a:ln>
            <a:solidFill>
              <a:schemeClr val="tx1"/>
            </a:solidFill>
          </a:ln>
        </p:spPr>
      </p:pic>
      <p:pic>
        <p:nvPicPr>
          <p:cNvPr id="9" name="Picture 8">
            <a:extLst>
              <a:ext uri="{FF2B5EF4-FFF2-40B4-BE49-F238E27FC236}">
                <a16:creationId xmlns:a16="http://schemas.microsoft.com/office/drawing/2014/main" id="{52FD6269-9CCA-1797-3BD7-EFD865DEBC5A}"/>
              </a:ext>
            </a:extLst>
          </p:cNvPr>
          <p:cNvPicPr>
            <a:picLocks noChangeAspect="1"/>
          </p:cNvPicPr>
          <p:nvPr/>
        </p:nvPicPr>
        <p:blipFill>
          <a:blip r:embed="rId4"/>
          <a:stretch>
            <a:fillRect/>
          </a:stretch>
        </p:blipFill>
        <p:spPr>
          <a:xfrm>
            <a:off x="7030719" y="152400"/>
            <a:ext cx="5008880" cy="6340475"/>
          </a:xfrm>
          <a:prstGeom prst="rect">
            <a:avLst/>
          </a:prstGeom>
        </p:spPr>
      </p:pic>
    </p:spTree>
    <p:extLst>
      <p:ext uri="{BB962C8B-B14F-4D97-AF65-F5344CB8AC3E}">
        <p14:creationId xmlns:p14="http://schemas.microsoft.com/office/powerpoint/2010/main" val="3132541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0F78-C1E2-F221-B09A-EF27BFE84950}"/>
              </a:ext>
            </a:extLst>
          </p:cNvPr>
          <p:cNvSpPr>
            <a:spLocks noGrp="1"/>
          </p:cNvSpPr>
          <p:nvPr>
            <p:ph type="title"/>
          </p:nvPr>
        </p:nvSpPr>
        <p:spPr>
          <a:xfrm>
            <a:off x="838200" y="365126"/>
            <a:ext cx="10515600" cy="466148"/>
          </a:xfrm>
        </p:spPr>
        <p:txBody>
          <a:bodyPr>
            <a:normAutofit fontScale="90000"/>
          </a:bodyPr>
          <a:lstStyle/>
          <a:p>
            <a:pPr algn="ctr"/>
            <a:r>
              <a:rPr lang="en-IN" b="1" dirty="0">
                <a:effectLst>
                  <a:outerShdw blurRad="38100" dist="38100" dir="2700000" algn="tl">
                    <a:srgbClr val="000000">
                      <a:alpha val="43137"/>
                    </a:srgbClr>
                  </a:outerShdw>
                </a:effectLst>
              </a:rPr>
              <a:t>Memory Techniques</a:t>
            </a:r>
          </a:p>
        </p:txBody>
      </p:sp>
      <p:sp>
        <p:nvSpPr>
          <p:cNvPr id="3" name="Content Placeholder 2">
            <a:extLst>
              <a:ext uri="{FF2B5EF4-FFF2-40B4-BE49-F238E27FC236}">
                <a16:creationId xmlns:a16="http://schemas.microsoft.com/office/drawing/2014/main" id="{B857D509-FB00-44A5-C901-3F97FA5D5E8A}"/>
              </a:ext>
            </a:extLst>
          </p:cNvPr>
          <p:cNvSpPr>
            <a:spLocks noGrp="1"/>
          </p:cNvSpPr>
          <p:nvPr>
            <p:ph idx="1"/>
          </p:nvPr>
        </p:nvSpPr>
        <p:spPr>
          <a:xfrm>
            <a:off x="563418" y="1016000"/>
            <a:ext cx="10790382" cy="5760720"/>
          </a:xfrm>
        </p:spPr>
        <p:txBody>
          <a:bodyPr/>
          <a:lstStyle/>
          <a:p>
            <a:pPr marL="0" indent="0">
              <a:buNone/>
            </a:pPr>
            <a:r>
              <a:rPr lang="en-IN" b="1" dirty="0"/>
              <a:t>Mnemonic method</a:t>
            </a:r>
            <a:r>
              <a:rPr lang="en-IN" dirty="0"/>
              <a:t>:</a:t>
            </a:r>
          </a:p>
          <a:p>
            <a:r>
              <a:rPr lang="en-IN" dirty="0"/>
              <a:t>It is also known as “Acronym”. Some times we have to learn and remember all information and their order. </a:t>
            </a:r>
            <a:r>
              <a:rPr lang="en-IN" dirty="0" err="1"/>
              <a:t>Eg</a:t>
            </a:r>
            <a:r>
              <a:rPr lang="en-IN" dirty="0"/>
              <a:t>:  VIBGYOR </a:t>
            </a:r>
          </a:p>
          <a:p>
            <a:pPr marL="0" indent="0">
              <a:buNone/>
            </a:pPr>
            <a:r>
              <a:rPr lang="en-IN" b="1" dirty="0"/>
              <a:t>Method of loci </a:t>
            </a:r>
            <a:r>
              <a:rPr lang="en-IN" dirty="0"/>
              <a:t>:</a:t>
            </a:r>
          </a:p>
          <a:p>
            <a:r>
              <a:rPr lang="en-IN" dirty="0"/>
              <a:t>It is a technique of visualization . The technique employs a series of “loci” or locations. </a:t>
            </a:r>
          </a:p>
          <a:p>
            <a:pPr marL="0" indent="0">
              <a:buNone/>
            </a:pPr>
            <a:r>
              <a:rPr lang="en-IN" b="1" dirty="0"/>
              <a:t>Chunking :</a:t>
            </a:r>
          </a:p>
          <a:p>
            <a:r>
              <a:rPr lang="en-IN" dirty="0"/>
              <a:t>This is a systematic way of grouping information . Dividing words/numbers  into meaningful manners.</a:t>
            </a:r>
          </a:p>
          <a:p>
            <a:pPr marL="0" indent="0">
              <a:buNone/>
            </a:pPr>
            <a:r>
              <a:rPr lang="en-IN" b="1" dirty="0"/>
              <a:t>Link method :</a:t>
            </a:r>
            <a:r>
              <a:rPr lang="en-IN" dirty="0"/>
              <a:t>narrative method in which unrelated items are connected in a story. </a:t>
            </a:r>
          </a:p>
        </p:txBody>
      </p:sp>
    </p:spTree>
    <p:extLst>
      <p:ext uri="{BB962C8B-B14F-4D97-AF65-F5344CB8AC3E}">
        <p14:creationId xmlns:p14="http://schemas.microsoft.com/office/powerpoint/2010/main" val="25234412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B2AB-6ED7-B56B-D276-F6476C05B64E}"/>
              </a:ext>
            </a:extLst>
          </p:cNvPr>
          <p:cNvSpPr>
            <a:spLocks noGrp="1"/>
          </p:cNvSpPr>
          <p:nvPr>
            <p:ph type="title"/>
          </p:nvPr>
        </p:nvSpPr>
        <p:spPr>
          <a:xfrm>
            <a:off x="838200" y="141514"/>
            <a:ext cx="10515600" cy="870857"/>
          </a:xfrm>
        </p:spPr>
        <p:txBody>
          <a:bodyPr/>
          <a:lstStyle/>
          <a:p>
            <a:r>
              <a:rPr lang="en-US" b="1" dirty="0"/>
              <a:t>FORGETTING</a:t>
            </a:r>
          </a:p>
        </p:txBody>
      </p:sp>
      <p:sp>
        <p:nvSpPr>
          <p:cNvPr id="3" name="Content Placeholder 2">
            <a:extLst>
              <a:ext uri="{FF2B5EF4-FFF2-40B4-BE49-F238E27FC236}">
                <a16:creationId xmlns:a16="http://schemas.microsoft.com/office/drawing/2014/main" id="{0C3FF8F4-0D4A-494B-B216-FBC83BFBE0AC}"/>
              </a:ext>
            </a:extLst>
          </p:cNvPr>
          <p:cNvSpPr>
            <a:spLocks noGrp="1"/>
          </p:cNvSpPr>
          <p:nvPr>
            <p:ph idx="1"/>
          </p:nvPr>
        </p:nvSpPr>
        <p:spPr>
          <a:xfrm>
            <a:off x="838200" y="1012371"/>
            <a:ext cx="10515600" cy="5480503"/>
          </a:xfrm>
        </p:spPr>
        <p:txBody>
          <a:bodyPr>
            <a:normAutofit lnSpcReduction="10000"/>
          </a:bodyPr>
          <a:lstStyle/>
          <a:p>
            <a:pPr marL="0" indent="0">
              <a:buNone/>
            </a:pPr>
            <a:r>
              <a:rPr lang="en-US" b="1" u="sng" dirty="0">
                <a:solidFill>
                  <a:srgbClr val="C00000"/>
                </a:solidFill>
              </a:rPr>
              <a:t>Decay Theory</a:t>
            </a:r>
          </a:p>
          <a:p>
            <a:r>
              <a:rPr lang="en-US" b="1" dirty="0"/>
              <a:t>Idea:</a:t>
            </a:r>
            <a:r>
              <a:rPr lang="en-US" dirty="0"/>
              <a:t> Memories fade over time if they are not used.</a:t>
            </a:r>
          </a:p>
          <a:p>
            <a:r>
              <a:rPr lang="en-US" dirty="0"/>
              <a:t>Like “traces” in the brain that weaken gradually.</a:t>
            </a:r>
          </a:p>
          <a:p>
            <a:r>
              <a:rPr lang="en-US" dirty="0"/>
              <a:t>Example: Forgetting a childhood classmate’s name because you haven’t thought of it for years.</a:t>
            </a:r>
          </a:p>
          <a:p>
            <a:pPr marL="0" indent="0">
              <a:buNone/>
            </a:pPr>
            <a:r>
              <a:rPr lang="en-US" b="1" u="sng" dirty="0">
                <a:solidFill>
                  <a:srgbClr val="C00000"/>
                </a:solidFill>
              </a:rPr>
              <a:t>Interference Theory</a:t>
            </a:r>
          </a:p>
          <a:p>
            <a:r>
              <a:rPr lang="en-US" b="1" dirty="0"/>
              <a:t>Idea:</a:t>
            </a:r>
            <a:r>
              <a:rPr lang="en-US" dirty="0"/>
              <a:t> Forgetting happens because other information gets in the way.</a:t>
            </a:r>
          </a:p>
          <a:p>
            <a:r>
              <a:rPr lang="en-US" b="1" u="sng" dirty="0"/>
              <a:t>Two types:</a:t>
            </a:r>
          </a:p>
          <a:p>
            <a:pPr lvl="1"/>
            <a:r>
              <a:rPr lang="en-US" b="1" u="sng" dirty="0">
                <a:solidFill>
                  <a:schemeClr val="accent1">
                    <a:lumMod val="50000"/>
                  </a:schemeClr>
                </a:solidFill>
              </a:rPr>
              <a:t>Proactive interference</a:t>
            </a:r>
            <a:r>
              <a:rPr lang="en-US" dirty="0">
                <a:solidFill>
                  <a:schemeClr val="accent1">
                    <a:lumMod val="50000"/>
                  </a:schemeClr>
                </a:solidFill>
              </a:rPr>
              <a:t>: </a:t>
            </a:r>
            <a:r>
              <a:rPr lang="en-US" dirty="0"/>
              <a:t>Old memories block new learning.</a:t>
            </a:r>
            <a:br>
              <a:rPr lang="en-US" dirty="0"/>
            </a:br>
            <a:r>
              <a:rPr lang="en-US" i="1" dirty="0"/>
              <a:t>E.g., Using your old password when trying to recall a new one.</a:t>
            </a:r>
            <a:endParaRPr lang="en-US" dirty="0"/>
          </a:p>
          <a:p>
            <a:pPr lvl="1"/>
            <a:r>
              <a:rPr lang="en-US" b="1" u="sng" dirty="0">
                <a:solidFill>
                  <a:schemeClr val="accent1">
                    <a:lumMod val="50000"/>
                  </a:schemeClr>
                </a:solidFill>
              </a:rPr>
              <a:t>Retroactive interference</a:t>
            </a:r>
            <a:r>
              <a:rPr lang="en-US" dirty="0">
                <a:solidFill>
                  <a:schemeClr val="accent1">
                    <a:lumMod val="50000"/>
                  </a:schemeClr>
                </a:solidFill>
              </a:rPr>
              <a:t>: </a:t>
            </a:r>
            <a:r>
              <a:rPr lang="en-US" dirty="0"/>
              <a:t>New learning makes it harder to remember old information.</a:t>
            </a:r>
            <a:br>
              <a:rPr lang="en-US" dirty="0"/>
            </a:br>
            <a:r>
              <a:rPr lang="en-US" i="1" dirty="0"/>
              <a:t>E.g., Forgetting your old phone number after memorizing a new one.</a:t>
            </a:r>
            <a:endParaRPr lang="en-US" dirty="0"/>
          </a:p>
          <a:p>
            <a:endParaRPr lang="en-US" dirty="0"/>
          </a:p>
        </p:txBody>
      </p:sp>
    </p:spTree>
    <p:extLst>
      <p:ext uri="{BB962C8B-B14F-4D97-AF65-F5344CB8AC3E}">
        <p14:creationId xmlns:p14="http://schemas.microsoft.com/office/powerpoint/2010/main" val="805901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77092" y="365125"/>
            <a:ext cx="6054436" cy="6588992"/>
          </a:xfrm>
          <a:prstGeom prst="rect">
            <a:avLst/>
          </a:prstGeom>
        </p:spPr>
      </p:pic>
      <p:pic>
        <p:nvPicPr>
          <p:cNvPr id="5" name="Picture 4"/>
          <p:cNvPicPr>
            <a:picLocks noChangeAspect="1"/>
          </p:cNvPicPr>
          <p:nvPr/>
        </p:nvPicPr>
        <p:blipFill>
          <a:blip r:embed="rId3"/>
          <a:stretch>
            <a:fillRect/>
          </a:stretch>
        </p:blipFill>
        <p:spPr>
          <a:xfrm>
            <a:off x="6636327" y="23813"/>
            <a:ext cx="5278581" cy="3333750"/>
          </a:xfrm>
          <a:prstGeom prst="rect">
            <a:avLst/>
          </a:prstGeom>
        </p:spPr>
      </p:pic>
      <p:pic>
        <p:nvPicPr>
          <p:cNvPr id="6" name="Picture 5"/>
          <p:cNvPicPr>
            <a:picLocks noChangeAspect="1"/>
          </p:cNvPicPr>
          <p:nvPr/>
        </p:nvPicPr>
        <p:blipFill>
          <a:blip r:embed="rId4"/>
          <a:stretch>
            <a:fillRect/>
          </a:stretch>
        </p:blipFill>
        <p:spPr>
          <a:xfrm>
            <a:off x="6636327" y="3553691"/>
            <a:ext cx="5278581" cy="3400425"/>
          </a:xfrm>
          <a:prstGeom prst="rect">
            <a:avLst/>
          </a:prstGeom>
        </p:spPr>
      </p:pic>
    </p:spTree>
    <p:extLst>
      <p:ext uri="{BB962C8B-B14F-4D97-AF65-F5344CB8AC3E}">
        <p14:creationId xmlns:p14="http://schemas.microsoft.com/office/powerpoint/2010/main" val="1774045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920" y="0"/>
            <a:ext cx="119634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201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 y="160814"/>
            <a:ext cx="11490960" cy="654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8467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 y="304165"/>
            <a:ext cx="10515600" cy="1325563"/>
          </a:xfrm>
        </p:spPr>
        <p:txBody>
          <a:bodyPr/>
          <a:lstStyle/>
          <a:p>
            <a:r>
              <a:rPr lang="en-US" b="1" u="sng" dirty="0">
                <a:solidFill>
                  <a:srgbClr val="C00000"/>
                </a:solidFill>
              </a:rPr>
              <a:t>Interference Theory</a:t>
            </a:r>
            <a:br>
              <a:rPr lang="en-US" b="1" u="sng" dirty="0">
                <a:solidFill>
                  <a:srgbClr val="C00000"/>
                </a:solidFill>
              </a:rPr>
            </a:br>
            <a:endParaRPr lang="en-US" dirty="0"/>
          </a:p>
        </p:txBody>
      </p:sp>
      <p:pic>
        <p:nvPicPr>
          <p:cNvPr id="307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2960" y="1356360"/>
            <a:ext cx="10576560" cy="5288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32019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8763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0"/>
            <a:ext cx="3429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5483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9080" y="243840"/>
            <a:ext cx="11109960" cy="6614160"/>
          </a:xfrm>
        </p:spPr>
        <p:txBody>
          <a:bodyPr/>
          <a:lstStyle/>
          <a:p>
            <a:pPr marL="0" indent="0">
              <a:buNone/>
            </a:pPr>
            <a:r>
              <a:rPr lang="en-US" sz="3600" b="1" dirty="0"/>
              <a:t>Parts of the brain involved in memory </a:t>
            </a:r>
          </a:p>
          <a:p>
            <a:pPr>
              <a:lnSpc>
                <a:spcPct val="100000"/>
              </a:lnSpc>
            </a:pPr>
            <a:r>
              <a:rPr lang="en-US" sz="3200" dirty="0"/>
              <a:t>The Hippocampus (forming long-term memories),</a:t>
            </a:r>
          </a:p>
          <a:p>
            <a:pPr>
              <a:lnSpc>
                <a:spcPct val="100000"/>
              </a:lnSpc>
            </a:pPr>
            <a:r>
              <a:rPr lang="en-US" sz="3200" dirty="0"/>
              <a:t> Amygdala (emotional memories),</a:t>
            </a:r>
          </a:p>
          <a:p>
            <a:pPr>
              <a:lnSpc>
                <a:spcPct val="100000"/>
              </a:lnSpc>
            </a:pPr>
            <a:r>
              <a:rPr lang="en-US" sz="3200" dirty="0"/>
              <a:t> Prefrontal cortex (short-term/working memory),</a:t>
            </a:r>
          </a:p>
          <a:p>
            <a:pPr>
              <a:lnSpc>
                <a:spcPct val="100000"/>
              </a:lnSpc>
            </a:pPr>
            <a:r>
              <a:rPr lang="en-US" sz="3200" dirty="0"/>
              <a:t>Cerebellum (procedural and skill-based memories), and</a:t>
            </a:r>
          </a:p>
          <a:p>
            <a:pPr>
              <a:lnSpc>
                <a:spcPct val="100000"/>
              </a:lnSpc>
            </a:pPr>
            <a:r>
              <a:rPr lang="en-US" sz="3200" dirty="0"/>
              <a:t>The Cerebral cortex (storing long-term memories). </a:t>
            </a:r>
          </a:p>
          <a:p>
            <a:pPr>
              <a:lnSpc>
                <a:spcPct val="100000"/>
              </a:lnSpc>
            </a:pPr>
            <a:r>
              <a:rPr lang="en-US" sz="3200" dirty="0"/>
              <a:t>These structures work together within the </a:t>
            </a:r>
            <a:r>
              <a:rPr lang="en-US" sz="3200" dirty="0">
                <a:hlinkClick r:id="rId2"/>
              </a:rPr>
              <a:t>limbic system</a:t>
            </a:r>
            <a:r>
              <a:rPr lang="en-US" sz="3200" dirty="0"/>
              <a:t> and across the brain to encode, consolidate, and retrieve different types of information</a:t>
            </a:r>
          </a:p>
        </p:txBody>
      </p:sp>
    </p:spTree>
    <p:extLst>
      <p:ext uri="{BB962C8B-B14F-4D97-AF65-F5344CB8AC3E}">
        <p14:creationId xmlns:p14="http://schemas.microsoft.com/office/powerpoint/2010/main" val="162449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52401"/>
            <a:ext cx="11353799"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5013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605C-6E1F-DC3E-7FDC-8F2BA82FD9C9}"/>
              </a:ext>
            </a:extLst>
          </p:cNvPr>
          <p:cNvSpPr>
            <a:spLocks noGrp="1"/>
          </p:cNvSpPr>
          <p:nvPr>
            <p:ph type="title"/>
          </p:nvPr>
        </p:nvSpPr>
        <p:spPr>
          <a:xfrm>
            <a:off x="838200" y="365125"/>
            <a:ext cx="10515600" cy="44227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BB68B27-0085-5AAE-2C92-E6AA05841AE6}"/>
              </a:ext>
            </a:extLst>
          </p:cNvPr>
          <p:cNvSpPr>
            <a:spLocks noGrp="1"/>
          </p:cNvSpPr>
          <p:nvPr>
            <p:ph idx="1"/>
          </p:nvPr>
        </p:nvSpPr>
        <p:spPr>
          <a:xfrm>
            <a:off x="243191" y="365126"/>
            <a:ext cx="11110609" cy="5811838"/>
          </a:xfrm>
        </p:spPr>
        <p:txBody>
          <a:bodyPr>
            <a:normAutofit/>
          </a:bodyPr>
          <a:lstStyle/>
          <a:p>
            <a:pPr marL="0" indent="0" algn="l">
              <a:buNone/>
            </a:pPr>
            <a:r>
              <a:rPr lang="en-US" sz="2400" b="0" i="0" dirty="0">
                <a:solidFill>
                  <a:srgbClr val="333333"/>
                </a:solidFill>
                <a:effectLst/>
                <a:latin typeface="Times New Roman" panose="02020603050405020304" pitchFamily="18" charset="0"/>
                <a:cs typeface="Times New Roman" panose="02020603050405020304" pitchFamily="18" charset="0"/>
              </a:rPr>
              <a:t>There are three main processes that characterize how memory works. These processes are </a:t>
            </a:r>
          </a:p>
          <a:p>
            <a:pPr algn="l"/>
            <a:r>
              <a:rPr lang="en-US" sz="2400" dirty="0">
                <a:solidFill>
                  <a:srgbClr val="333333"/>
                </a:solidFill>
                <a:latin typeface="Times New Roman" panose="02020603050405020304" pitchFamily="18" charset="0"/>
                <a:cs typeface="Times New Roman" panose="02020603050405020304" pitchFamily="18" charset="0"/>
              </a:rPr>
              <a:t>E</a:t>
            </a:r>
            <a:r>
              <a:rPr lang="en-US" sz="2400" b="0" i="0" dirty="0">
                <a:solidFill>
                  <a:srgbClr val="333333"/>
                </a:solidFill>
                <a:effectLst/>
                <a:latin typeface="Times New Roman" panose="02020603050405020304" pitchFamily="18" charset="0"/>
                <a:cs typeface="Times New Roman" panose="02020603050405020304" pitchFamily="18" charset="0"/>
              </a:rPr>
              <a:t>ncoding</a:t>
            </a:r>
          </a:p>
          <a:p>
            <a:pPr algn="l"/>
            <a:r>
              <a:rPr lang="en-US" sz="2400" dirty="0">
                <a:solidFill>
                  <a:srgbClr val="333333"/>
                </a:solidFill>
                <a:latin typeface="Times New Roman" panose="02020603050405020304" pitchFamily="18" charset="0"/>
                <a:cs typeface="Times New Roman" panose="02020603050405020304" pitchFamily="18" charset="0"/>
              </a:rPr>
              <a:t>S</a:t>
            </a:r>
            <a:r>
              <a:rPr lang="en-US" sz="2400" b="0" i="0" dirty="0">
                <a:solidFill>
                  <a:srgbClr val="333333"/>
                </a:solidFill>
                <a:effectLst/>
                <a:latin typeface="Times New Roman" panose="02020603050405020304" pitchFamily="18" charset="0"/>
                <a:cs typeface="Times New Roman" panose="02020603050405020304" pitchFamily="18" charset="0"/>
              </a:rPr>
              <a:t>torage and </a:t>
            </a:r>
          </a:p>
          <a:p>
            <a:pPr algn="l"/>
            <a:r>
              <a:rPr lang="en-US" sz="2400" dirty="0">
                <a:solidFill>
                  <a:srgbClr val="333333"/>
                </a:solidFill>
                <a:latin typeface="Times New Roman" panose="02020603050405020304" pitchFamily="18" charset="0"/>
                <a:cs typeface="Times New Roman" panose="02020603050405020304" pitchFamily="18" charset="0"/>
              </a:rPr>
              <a:t>R</a:t>
            </a:r>
            <a:r>
              <a:rPr lang="en-US" sz="2400" b="0" i="0" dirty="0">
                <a:solidFill>
                  <a:srgbClr val="333333"/>
                </a:solidFill>
                <a:effectLst/>
                <a:latin typeface="Times New Roman" panose="02020603050405020304" pitchFamily="18" charset="0"/>
                <a:cs typeface="Times New Roman" panose="02020603050405020304" pitchFamily="18" charset="0"/>
              </a:rPr>
              <a:t>etrieval (or recall).</a:t>
            </a:r>
          </a:p>
        </p:txBody>
      </p:sp>
      <p:pic>
        <p:nvPicPr>
          <p:cNvPr id="4" name="Picture 3">
            <a:extLst>
              <a:ext uri="{FF2B5EF4-FFF2-40B4-BE49-F238E27FC236}">
                <a16:creationId xmlns:a16="http://schemas.microsoft.com/office/drawing/2014/main" id="{E9EC4182-0D93-E881-CBF6-B9283C4C2F20}"/>
              </a:ext>
            </a:extLst>
          </p:cNvPr>
          <p:cNvPicPr>
            <a:picLocks noChangeAspect="1"/>
          </p:cNvPicPr>
          <p:nvPr/>
        </p:nvPicPr>
        <p:blipFill>
          <a:blip r:embed="rId2"/>
          <a:stretch>
            <a:fillRect/>
          </a:stretch>
        </p:blipFill>
        <p:spPr>
          <a:xfrm>
            <a:off x="153211" y="2548647"/>
            <a:ext cx="7714033" cy="4309353"/>
          </a:xfrm>
          <a:prstGeom prst="rect">
            <a:avLst/>
          </a:prstGeom>
        </p:spPr>
      </p:pic>
      <p:pic>
        <p:nvPicPr>
          <p:cNvPr id="5" name="Picture 4">
            <a:extLst>
              <a:ext uri="{FF2B5EF4-FFF2-40B4-BE49-F238E27FC236}">
                <a16:creationId xmlns:a16="http://schemas.microsoft.com/office/drawing/2014/main" id="{E8A9F273-EBA7-4258-B7AC-BC44D5D7F21F}"/>
              </a:ext>
            </a:extLst>
          </p:cNvPr>
          <p:cNvPicPr>
            <a:picLocks noChangeAspect="1"/>
          </p:cNvPicPr>
          <p:nvPr/>
        </p:nvPicPr>
        <p:blipFill>
          <a:blip r:embed="rId3"/>
          <a:stretch>
            <a:fillRect/>
          </a:stretch>
        </p:blipFill>
        <p:spPr>
          <a:xfrm>
            <a:off x="8161506" y="1070043"/>
            <a:ext cx="4030494" cy="5787957"/>
          </a:xfrm>
          <a:prstGeom prst="rect">
            <a:avLst/>
          </a:prstGeom>
        </p:spPr>
      </p:pic>
    </p:spTree>
    <p:extLst>
      <p:ext uri="{BB962C8B-B14F-4D97-AF65-F5344CB8AC3E}">
        <p14:creationId xmlns:p14="http://schemas.microsoft.com/office/powerpoint/2010/main" val="373183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F4CA-B454-BDD6-2883-81E586ABD677}"/>
              </a:ext>
            </a:extLst>
          </p:cNvPr>
          <p:cNvSpPr>
            <a:spLocks noGrp="1"/>
          </p:cNvSpPr>
          <p:nvPr>
            <p:ph type="title"/>
          </p:nvPr>
        </p:nvSpPr>
        <p:spPr>
          <a:xfrm>
            <a:off x="838200" y="365125"/>
            <a:ext cx="10515600" cy="48118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533B3438-3C9D-8CD3-12ED-4FD842BBEB37}"/>
              </a:ext>
            </a:extLst>
          </p:cNvPr>
          <p:cNvSpPr>
            <a:spLocks noGrp="1"/>
          </p:cNvSpPr>
          <p:nvPr>
            <p:ph idx="1"/>
          </p:nvPr>
        </p:nvSpPr>
        <p:spPr>
          <a:xfrm>
            <a:off x="155643" y="233464"/>
            <a:ext cx="11198157" cy="6624536"/>
          </a:xfrm>
        </p:spPr>
        <p:txBody>
          <a:bodyPr>
            <a:normAutofit fontScale="92500"/>
          </a:bodyPr>
          <a:lstStyle/>
          <a:p>
            <a:pPr>
              <a:lnSpc>
                <a:spcPct val="160000"/>
              </a:lnSpc>
            </a:pPr>
            <a:r>
              <a:rPr lang="en-US" sz="2600" b="1" i="0" dirty="0">
                <a:solidFill>
                  <a:srgbClr val="333333"/>
                </a:solidFill>
                <a:effectLst/>
                <a:latin typeface="Times New Roman" panose="02020603050405020304" pitchFamily="18" charset="0"/>
                <a:cs typeface="Times New Roman" panose="02020603050405020304" pitchFamily="18" charset="0"/>
              </a:rPr>
              <a:t>Encoding</a:t>
            </a:r>
            <a:r>
              <a:rPr lang="en-US" sz="2600" b="0" i="0" dirty="0">
                <a:solidFill>
                  <a:srgbClr val="333333"/>
                </a:solidFill>
                <a:effectLst/>
                <a:latin typeface="Times New Roman" panose="02020603050405020304" pitchFamily="18" charset="0"/>
                <a:cs typeface="Times New Roman" panose="02020603050405020304" pitchFamily="18" charset="0"/>
              </a:rPr>
              <a:t>. Encoding refers to the process through which information is learned. That is, how information is taken in, understood, and altered to better support storage</a:t>
            </a:r>
          </a:p>
          <a:p>
            <a:pPr marL="0" indent="0">
              <a:lnSpc>
                <a:spcPct val="100000"/>
              </a:lnSpc>
              <a:buNone/>
            </a:pPr>
            <a:endParaRPr lang="en-US" sz="2600" b="0" i="0" dirty="0">
              <a:solidFill>
                <a:srgbClr val="333333"/>
              </a:solidFill>
              <a:effectLst/>
              <a:latin typeface="Times New Roman" panose="02020603050405020304" pitchFamily="18" charset="0"/>
              <a:cs typeface="Times New Roman" panose="02020603050405020304" pitchFamily="18" charset="0"/>
            </a:endParaRPr>
          </a:p>
          <a:p>
            <a:pPr marL="0" indent="0">
              <a:lnSpc>
                <a:spcPct val="100000"/>
              </a:lnSpc>
              <a:buNone/>
            </a:pPr>
            <a:r>
              <a:rPr lang="en-US" sz="2600" b="0" i="0" dirty="0">
                <a:solidFill>
                  <a:srgbClr val="333333"/>
                </a:solidFill>
                <a:effectLst/>
                <a:latin typeface="Times New Roman" panose="02020603050405020304" pitchFamily="18" charset="0"/>
                <a:cs typeface="Times New Roman" panose="02020603050405020304" pitchFamily="18" charset="0"/>
              </a:rPr>
              <a:t>Information is usually encoded through one (or more) of four methods: </a:t>
            </a:r>
          </a:p>
          <a:p>
            <a:pPr>
              <a:lnSpc>
                <a:spcPct val="100000"/>
              </a:lnSpc>
            </a:pPr>
            <a:r>
              <a:rPr lang="en-US" sz="2600" b="0" i="0" dirty="0">
                <a:solidFill>
                  <a:srgbClr val="333333"/>
                </a:solidFill>
                <a:effectLst/>
                <a:latin typeface="Times New Roman" panose="02020603050405020304" pitchFamily="18" charset="0"/>
                <a:cs typeface="Times New Roman" panose="02020603050405020304" pitchFamily="18" charset="0"/>
              </a:rPr>
              <a:t>(1) Visual encoding (how something looks); </a:t>
            </a:r>
          </a:p>
          <a:p>
            <a:pPr>
              <a:lnSpc>
                <a:spcPct val="100000"/>
              </a:lnSpc>
            </a:pPr>
            <a:r>
              <a:rPr lang="en-US" sz="2600" b="0" i="0" dirty="0">
                <a:solidFill>
                  <a:srgbClr val="333333"/>
                </a:solidFill>
                <a:effectLst/>
                <a:latin typeface="Times New Roman" panose="02020603050405020304" pitchFamily="18" charset="0"/>
                <a:cs typeface="Times New Roman" panose="02020603050405020304" pitchFamily="18" charset="0"/>
              </a:rPr>
              <a:t>(2) acoustic encoding (how something sounds);</a:t>
            </a:r>
          </a:p>
          <a:p>
            <a:pPr>
              <a:lnSpc>
                <a:spcPct val="100000"/>
              </a:lnSpc>
            </a:pPr>
            <a:r>
              <a:rPr lang="en-US" sz="2600" b="0" i="0" dirty="0">
                <a:solidFill>
                  <a:srgbClr val="333333"/>
                </a:solidFill>
                <a:effectLst/>
                <a:latin typeface="Times New Roman" panose="02020603050405020304" pitchFamily="18" charset="0"/>
                <a:cs typeface="Times New Roman" panose="02020603050405020304" pitchFamily="18" charset="0"/>
              </a:rPr>
              <a:t> (3) semantic encoding (what something means); and</a:t>
            </a:r>
          </a:p>
          <a:p>
            <a:pPr>
              <a:lnSpc>
                <a:spcPct val="100000"/>
              </a:lnSpc>
            </a:pPr>
            <a:r>
              <a:rPr lang="en-US" sz="2600" b="0" i="0" dirty="0">
                <a:solidFill>
                  <a:srgbClr val="333333"/>
                </a:solidFill>
                <a:effectLst/>
                <a:latin typeface="Times New Roman" panose="02020603050405020304" pitchFamily="18" charset="0"/>
                <a:cs typeface="Times New Roman" panose="02020603050405020304" pitchFamily="18" charset="0"/>
              </a:rPr>
              <a:t> (4) tactile encoding (how something feels).</a:t>
            </a:r>
          </a:p>
          <a:p>
            <a:pPr marL="0" indent="0">
              <a:lnSpc>
                <a:spcPct val="100000"/>
              </a:lnSpc>
              <a:buNone/>
            </a:pPr>
            <a:endParaRPr lang="en-US" sz="2600" b="0" i="0" dirty="0">
              <a:solidFill>
                <a:srgbClr val="333333"/>
              </a:solidFill>
              <a:effectLst/>
              <a:latin typeface="Times New Roman" panose="02020603050405020304" pitchFamily="18" charset="0"/>
              <a:cs typeface="Times New Roman" panose="02020603050405020304" pitchFamily="18" charset="0"/>
            </a:endParaRPr>
          </a:p>
          <a:p>
            <a:pPr marL="0" indent="0">
              <a:lnSpc>
                <a:spcPct val="100000"/>
              </a:lnSpc>
              <a:buNone/>
            </a:pPr>
            <a:r>
              <a:rPr lang="en-US" sz="2600" b="0" i="0" dirty="0">
                <a:solidFill>
                  <a:srgbClr val="333333"/>
                </a:solidFill>
                <a:effectLst/>
                <a:latin typeface="Times New Roman" panose="02020603050405020304" pitchFamily="18" charset="0"/>
                <a:cs typeface="Times New Roman" panose="02020603050405020304" pitchFamily="18" charset="0"/>
              </a:rPr>
              <a:t>While information typically enters the memory system through one of these modes, the form in which this information is stored may differ from its original, encoded form</a:t>
            </a:r>
            <a:br>
              <a:rPr lang="en-US" sz="2600" b="0" i="0" dirty="0">
                <a:solidFill>
                  <a:srgbClr val="333333"/>
                </a:solidFill>
                <a:effectLst/>
                <a:latin typeface="Times New Roman" panose="02020603050405020304" pitchFamily="18" charset="0"/>
                <a:cs typeface="Times New Roman" panose="02020603050405020304" pitchFamily="18" charset="0"/>
              </a:rPr>
            </a:br>
            <a:endParaRPr lang="en-IN" sz="2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94376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1267-D6F1-FA45-5DE7-38CEB71A3D2C}"/>
              </a:ext>
            </a:extLst>
          </p:cNvPr>
          <p:cNvSpPr>
            <a:spLocks noGrp="1"/>
          </p:cNvSpPr>
          <p:nvPr>
            <p:ph type="title"/>
          </p:nvPr>
        </p:nvSpPr>
        <p:spPr>
          <a:xfrm>
            <a:off x="838200" y="365125"/>
            <a:ext cx="10515600" cy="208807"/>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5C31A70-FE8D-F239-2E10-8B03BC4BE0B2}"/>
              </a:ext>
            </a:extLst>
          </p:cNvPr>
          <p:cNvSpPr>
            <a:spLocks noGrp="1"/>
          </p:cNvSpPr>
          <p:nvPr>
            <p:ph idx="1"/>
          </p:nvPr>
        </p:nvSpPr>
        <p:spPr>
          <a:xfrm>
            <a:off x="136186" y="365126"/>
            <a:ext cx="11217613" cy="5811838"/>
          </a:xfrm>
        </p:spPr>
        <p:txBody>
          <a:bodyPr>
            <a:normAutofit/>
          </a:bodyPr>
          <a:lstStyle/>
          <a:p>
            <a:pPr>
              <a:lnSpc>
                <a:spcPct val="100000"/>
              </a:lnSpc>
            </a:pPr>
            <a:r>
              <a:rPr lang="en-US" sz="2400" b="1" i="0" dirty="0">
                <a:solidFill>
                  <a:srgbClr val="333333"/>
                </a:solidFill>
                <a:effectLst/>
                <a:latin typeface="Times New Roman" panose="02020603050405020304" pitchFamily="18" charset="0"/>
                <a:cs typeface="Times New Roman" panose="02020603050405020304" pitchFamily="18" charset="0"/>
              </a:rPr>
              <a:t>Storage. </a:t>
            </a:r>
            <a:r>
              <a:rPr lang="en-US" sz="2400" b="0" i="0" dirty="0">
                <a:solidFill>
                  <a:srgbClr val="333333"/>
                </a:solidFill>
                <a:effectLst/>
                <a:latin typeface="Times New Roman" panose="02020603050405020304" pitchFamily="18" charset="0"/>
                <a:cs typeface="Times New Roman" panose="02020603050405020304" pitchFamily="18" charset="0"/>
              </a:rPr>
              <a:t>Storage refers to how, where, how much, and how long encoded information is retained within the memory system .</a:t>
            </a:r>
          </a:p>
          <a:p>
            <a:pPr>
              <a:lnSpc>
                <a:spcPct val="100000"/>
              </a:lnSpc>
            </a:pPr>
            <a:r>
              <a:rPr lang="en-US" sz="2400" b="0" i="0" dirty="0">
                <a:solidFill>
                  <a:srgbClr val="333333"/>
                </a:solidFill>
                <a:effectLst/>
                <a:latin typeface="Times New Roman" panose="02020603050405020304" pitchFamily="18" charset="0"/>
                <a:cs typeface="Times New Roman" panose="02020603050405020304" pitchFamily="18" charset="0"/>
              </a:rPr>
              <a:t>(storage) highlights the existence of two types of memory: short-term and long-term memory.</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6FB8C5F-227C-35BE-C1F2-BD7F9585B269}"/>
              </a:ext>
            </a:extLst>
          </p:cNvPr>
          <p:cNvPicPr>
            <a:picLocks noChangeAspect="1"/>
          </p:cNvPicPr>
          <p:nvPr/>
        </p:nvPicPr>
        <p:blipFill>
          <a:blip r:embed="rId2"/>
          <a:stretch>
            <a:fillRect/>
          </a:stretch>
        </p:blipFill>
        <p:spPr>
          <a:xfrm>
            <a:off x="838201" y="2175164"/>
            <a:ext cx="10515598" cy="4585854"/>
          </a:xfrm>
          <a:prstGeom prst="rect">
            <a:avLst/>
          </a:prstGeom>
        </p:spPr>
      </p:pic>
    </p:spTree>
    <p:extLst>
      <p:ext uri="{BB962C8B-B14F-4D97-AF65-F5344CB8AC3E}">
        <p14:creationId xmlns:p14="http://schemas.microsoft.com/office/powerpoint/2010/main" val="146823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TotalTime>
  <Words>1412</Words>
  <Application>Microsoft Office PowerPoint</Application>
  <PresentationFormat>Widescreen</PresentationFormat>
  <Paragraphs>165</Paragraphs>
  <Slides>43</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Calibri Light</vt:lpstr>
      <vt:lpstr>FS Albert Extra Bold</vt:lpstr>
      <vt:lpstr>Georgia</vt:lpstr>
      <vt:lpstr>Lato</vt:lpstr>
      <vt:lpstr>Merriweather</vt:lpstr>
      <vt:lpstr>Tahoma</vt:lpstr>
      <vt:lpstr>Times New Roman</vt:lpstr>
      <vt:lpstr>Wingdings</vt:lpstr>
      <vt:lpstr>Office Theme</vt:lpstr>
      <vt:lpstr>PowerPoint Presentation</vt:lpstr>
      <vt:lpstr>What Is Memory? </vt:lpstr>
      <vt:lpstr>How Memories Are Formed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  of memory</vt:lpstr>
      <vt:lpstr>PowerPoint Presentation</vt:lpstr>
      <vt:lpstr>PowerPoint Presentation</vt:lpstr>
      <vt:lpstr>PowerPoint Presentation</vt:lpstr>
      <vt:lpstr>PowerPoint Presentation</vt:lpstr>
      <vt:lpstr>Long-term memory</vt:lpstr>
      <vt:lpstr>PowerPoint Presentation</vt:lpstr>
      <vt:lpstr>Parts of the Brain Involved in Learning &amp; Memory</vt:lpstr>
      <vt:lpstr>Types of Long-Term Memory </vt:lpstr>
      <vt:lpstr>PowerPoint Presentation</vt:lpstr>
      <vt:lpstr>Episodic Memory </vt:lpstr>
      <vt:lpstr>Factors that determine Learning &amp; Memory</vt:lpstr>
      <vt:lpstr>Growth and Development of the Brain</vt:lpstr>
      <vt:lpstr>PowerPoint Presentation</vt:lpstr>
      <vt:lpstr>PowerPoint Presentation</vt:lpstr>
      <vt:lpstr>PowerPoint Presentation</vt:lpstr>
      <vt:lpstr>           Intelligent Quotient</vt:lpstr>
      <vt:lpstr>               Attention Span &amp; Concentration</vt:lpstr>
      <vt:lpstr>External factors </vt:lpstr>
      <vt:lpstr>PowerPoint Presentation</vt:lpstr>
      <vt:lpstr>PowerPoint Presentation</vt:lpstr>
      <vt:lpstr>PowerPoint Presentation</vt:lpstr>
      <vt:lpstr>                       Good study habits</vt:lpstr>
      <vt:lpstr>PowerPoint Presentation</vt:lpstr>
      <vt:lpstr>PowerPoint Presentation</vt:lpstr>
      <vt:lpstr>PowerPoint Presentation</vt:lpstr>
      <vt:lpstr>PowerPoint Presentation</vt:lpstr>
      <vt:lpstr>Memory Techniques</vt:lpstr>
      <vt:lpstr>FORGETTING</vt:lpstr>
      <vt:lpstr>PowerPoint Presentation</vt:lpstr>
      <vt:lpstr>PowerPoint Presentation</vt:lpstr>
      <vt:lpstr>Interference Theory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dc:title>
  <dc:creator>Thalirmathi.B balasubramaniam</dc:creator>
  <cp:lastModifiedBy>Saranya S - [Student Affairs]</cp:lastModifiedBy>
  <cp:revision>142</cp:revision>
  <dcterms:created xsi:type="dcterms:W3CDTF">2024-09-16T04:43:42Z</dcterms:created>
  <dcterms:modified xsi:type="dcterms:W3CDTF">2025-09-15T05:19:24Z</dcterms:modified>
</cp:coreProperties>
</file>